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Override1.xml" ContentType="application/vnd.openxmlformats-officedocument.themeOverride+xml"/>
  <Override PartName="/ppt/tags/tag20.xml" ContentType="application/vnd.openxmlformats-officedocument.presentationml.tags+xml"/>
  <Override PartName="/ppt/theme/themeOverride2.xml" ContentType="application/vnd.openxmlformats-officedocument.themeOverride+xml"/>
  <Override PartName="/ppt/tags/tag21.xml" ContentType="application/vnd.openxmlformats-officedocument.presentationml.tags+xml"/>
  <Override PartName="/ppt/theme/themeOverride3.xml" ContentType="application/vnd.openxmlformats-officedocument.themeOverr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charts/chart1.xml" ContentType="application/vnd.openxmlformats-officedocument.drawingml.chart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ags/tag70.xml" ContentType="application/vnd.openxmlformats-officedocument.presentationml.tags+xml"/>
  <Override PartName="/ppt/notesSlides/notesSlide2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ags/tag103.xml" ContentType="application/vnd.openxmlformats-officedocument.presentationml.tags+xml"/>
  <Override PartName="/ppt/notesSlides/notesSlide4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notesSlides/notesSlide9.xml" ContentType="application/vnd.openxmlformats-officedocument.presentationml.notesSlide+xml"/>
  <Override PartName="/ppt/tags/tag219.xml" ContentType="application/vnd.openxmlformats-officedocument.presentationml.tags+xml"/>
  <Override PartName="/ppt/notesSlides/notesSlide10.xml" ContentType="application/vnd.openxmlformats-officedocument.presentationml.notesSlide+xml"/>
  <Override PartName="/ppt/tags/tag220.xml" ContentType="application/vnd.openxmlformats-officedocument.presentationml.tags+xml"/>
  <Override PartName="/ppt/notesSlides/notesSlide11.xml" ContentType="application/vnd.openxmlformats-officedocument.presentationml.notesSlide+xml"/>
  <Override PartName="/ppt/tags/tag221.xml" ContentType="application/vnd.openxmlformats-officedocument.presentationml.tags+xml"/>
  <Override PartName="/ppt/notesSlides/notesSlide12.xml" ContentType="application/vnd.openxmlformats-officedocument.presentationml.notesSlide+xml"/>
  <Override PartName="/ppt/tags/tag222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23.xml" ContentType="application/vnd.openxmlformats-officedocument.presentationml.tags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953" r:id="rId4"/>
  </p:sldMasterIdLst>
  <p:notesMasterIdLst>
    <p:notesMasterId r:id="rId24"/>
  </p:notesMasterIdLst>
  <p:handoutMasterIdLst>
    <p:handoutMasterId r:id="rId25"/>
  </p:handoutMasterIdLst>
  <p:sldIdLst>
    <p:sldId id="1262" r:id="rId5"/>
    <p:sldId id="262" r:id="rId6"/>
    <p:sldId id="2147483600" r:id="rId7"/>
    <p:sldId id="261" r:id="rId8"/>
    <p:sldId id="257" r:id="rId9"/>
    <p:sldId id="269" r:id="rId10"/>
    <p:sldId id="270" r:id="rId11"/>
    <p:sldId id="271" r:id="rId12"/>
    <p:sldId id="2147483647" r:id="rId13"/>
    <p:sldId id="259" r:id="rId14"/>
    <p:sldId id="258" r:id="rId15"/>
    <p:sldId id="2147483644" r:id="rId16"/>
    <p:sldId id="264" r:id="rId17"/>
    <p:sldId id="300" r:id="rId18"/>
    <p:sldId id="281" r:id="rId19"/>
    <p:sldId id="280" r:id="rId20"/>
    <p:sldId id="282" r:id="rId21"/>
    <p:sldId id="267" r:id="rId22"/>
    <p:sldId id="2147483646" r:id="rId23"/>
  </p:sldIdLst>
  <p:sldSz cx="12192000" cy="6858000"/>
  <p:notesSz cx="6735763" cy="9866313"/>
  <p:embeddedFontLst>
    <p:embeddedFont>
      <p:font typeface="Arial Black" panose="020B0604020202020204" pitchFamily="34" charset="0"/>
      <p:bold r:id="rId26"/>
    </p:embeddedFont>
    <p:embeddedFont>
      <p:font typeface="Roboto" panose="02000000000000000000" pitchFamily="2" charset="0"/>
      <p:regular r:id="rId27"/>
      <p:bold r:id="rId28"/>
      <p:italic r:id="rId29"/>
      <p:boldItalic r:id="rId30"/>
    </p:embeddedFont>
    <p:embeddedFont>
      <p:font typeface="Roboto Black" panose="02000000000000000000" pitchFamily="2" charset="0"/>
      <p:bold r:id="rId31"/>
      <p:italic r:id="rId32"/>
      <p:boldItalic r:id="rId33"/>
    </p:embeddedFont>
    <p:embeddedFont>
      <p:font typeface="Roboto Light" panose="02000000000000000000" pitchFamily="2" charset="0"/>
      <p:regular r:id="rId34"/>
      <p:italic r:id="rId35"/>
    </p:embeddedFont>
    <p:embeddedFont>
      <p:font typeface="Roboto Medium" panose="02000000000000000000" pitchFamily="2" charset="0"/>
      <p:regular r:id="rId36"/>
      <p:italic r:id="rId37"/>
    </p:embeddedFont>
  </p:embeddedFontLst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9734F5F4-C657-42B3-B91F-2B0F2FB117CD}">
          <p14:sldIdLst>
            <p14:sldId id="1262"/>
            <p14:sldId id="262"/>
          </p14:sldIdLst>
        </p14:section>
        <p14:section name="State of the industry" id="{475A0765-7112-C342-8363-6C9072A2B2D5}">
          <p14:sldIdLst>
            <p14:sldId id="2147483600"/>
            <p14:sldId id="261"/>
            <p14:sldId id="257"/>
            <p14:sldId id="269"/>
            <p14:sldId id="270"/>
            <p14:sldId id="271"/>
            <p14:sldId id="2147483647"/>
            <p14:sldId id="259"/>
            <p14:sldId id="258"/>
            <p14:sldId id="2147483644"/>
          </p14:sldIdLst>
        </p14:section>
        <p14:section name="ME update" id="{91F5B0B2-DDE3-41BB-8546-123471D7B4A0}">
          <p14:sldIdLst/>
        </p14:section>
        <p14:section name="Intro Rotate" id="{769DD0D3-0DF0-274C-B6E4-101D5FB61463}">
          <p14:sldIdLst>
            <p14:sldId id="264"/>
            <p14:sldId id="300"/>
            <p14:sldId id="281"/>
            <p14:sldId id="280"/>
            <p14:sldId id="282"/>
            <p14:sldId id="267"/>
            <p14:sldId id="2147483646"/>
          </p14:sldIdLst>
        </p14:section>
        <p14:section name="Tools" id="{53A57017-14C2-4BED-94D2-2CF43A7D48EA}">
          <p14:sldIdLst/>
        </p14:section>
        <p14:section name="Implications" id="{FB7E0898-60EE-CE48-9E5A-35C9ACB280C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2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8196"/>
    <a:srgbClr val="F8BB5A"/>
    <a:srgbClr val="71BC7A"/>
    <a:srgbClr val="F2F719"/>
    <a:srgbClr val="FAA525"/>
    <a:srgbClr val="EF483A"/>
    <a:srgbClr val="231F20"/>
    <a:srgbClr val="58595B"/>
    <a:srgbClr val="FFFFFF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1E6C07-6263-194D-B746-987A9DD13A0E}" v="10986" dt="2026-06-08T05:59:56.803"/>
  </p1510:revLst>
</p1510:revInfo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589"/>
  </p:normalViewPr>
  <p:slideViewPr>
    <p:cSldViewPr snapToGrid="0">
      <p:cViewPr varScale="1">
        <p:scale>
          <a:sx n="115" d="100"/>
          <a:sy n="115" d="100"/>
        </p:scale>
        <p:origin x="504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9.xlsb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0.xlsb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1.xlsb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2.xlsb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3.xlsb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4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4.xlsb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5.xlsb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6.xlsb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7.xlsb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8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334919690660317E-3"/>
          <c:y val="3.680113234253362E-2"/>
          <c:w val="0.98453301606186794"/>
          <c:h val="0.92639773531493275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498196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68A68B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3C1E-F34D-AB60-D1CB1FA9F4A4}"/>
              </c:ext>
            </c:extLst>
          </c:dPt>
          <c:val>
            <c:numRef>
              <c:f>Sheet1!$A$1:$H$1</c:f>
              <c:numCache>
                <c:formatCode>General</c:formatCode>
                <c:ptCount val="8"/>
                <c:pt idx="0">
                  <c:v>65421</c:v>
                </c:pt>
                <c:pt idx="1">
                  <c:v>28004</c:v>
                </c:pt>
                <c:pt idx="2">
                  <c:v>20519</c:v>
                </c:pt>
                <c:pt idx="3">
                  <c:v>17555</c:v>
                </c:pt>
                <c:pt idx="4">
                  <c:v>15030</c:v>
                </c:pt>
                <c:pt idx="5">
                  <c:v>13438</c:v>
                </c:pt>
                <c:pt idx="6">
                  <c:v>12467</c:v>
                </c:pt>
                <c:pt idx="7">
                  <c:v>10021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1E-F34D-AB60-D1CB1FA9F4A4}"/>
            </c:ext>
          </c:extLst>
        </c:ser>
        <c:ser>
          <c:idx val="1"/>
          <c:order val="1"/>
          <c:spPr>
            <a:solidFill>
              <a:srgbClr val="FFFFFF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Sheet1!$A$2:$H$2</c:f>
              <c:numCache>
                <c:formatCode>General</c:formatCode>
                <c:ptCount val="8"/>
                <c:pt idx="0">
                  <c:v>74676</c:v>
                </c:pt>
                <c:pt idx="1">
                  <c:v>2538</c:v>
                </c:pt>
                <c:pt idx="2">
                  <c:v>180997</c:v>
                </c:pt>
                <c:pt idx="3">
                  <c:v>14112</c:v>
                </c:pt>
                <c:pt idx="4">
                  <c:v>1779</c:v>
                </c:pt>
                <c:pt idx="5">
                  <c:v>359</c:v>
                </c:pt>
                <c:pt idx="6">
                  <c:v>4999</c:v>
                </c:pt>
                <c:pt idx="7">
                  <c:v>48210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1E-F34D-AB60-D1CB1FA9F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91199872"/>
        <c:axId val="1"/>
      </c:barChart>
      <c:catAx>
        <c:axId val="209119987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201516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209119987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80487804878049"/>
          <c:y val="9.6551724137931033E-2"/>
          <c:w val="0.77500000000000002"/>
          <c:h val="0.8068965517241378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395B7C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Roboto Medium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F158-D147-BCC3-EE7C2A471600}"/>
                </c:ext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Roboto Medium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F158-D147-BCC3-EE7C2A4716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Sheet1!$A$1:$B$1</c:f>
              <c:numCache>
                <c:formatCode>General</c:formatCode>
                <c:ptCount val="2"/>
                <c:pt idx="0">
                  <c:v>832</c:v>
                </c:pt>
                <c:pt idx="1">
                  <c:v>1037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58-D147-BCC3-EE7C2A471600}"/>
            </c:ext>
          </c:extLst>
        </c:ser>
        <c:ser>
          <c:idx val="1"/>
          <c:order val="1"/>
          <c:spPr>
            <a:solidFill>
              <a:srgbClr val="E1EEFA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5.74712643678160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Roboto Medium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F158-D147-BCC3-EE7C2A471600}"/>
                </c:ext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Roboto Medium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F158-D147-BCC3-EE7C2A4716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Sheet1!$A$2:$B$2</c:f>
              <c:numCache>
                <c:formatCode>General</c:formatCode>
                <c:ptCount val="2"/>
                <c:pt idx="0">
                  <c:v>339</c:v>
                </c:pt>
                <c:pt idx="1">
                  <c:v>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158-D147-BCC3-EE7C2A471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797366528"/>
        <c:axId val="1"/>
      </c:barChart>
      <c:catAx>
        <c:axId val="179736652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366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79736652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845705967976713E-2"/>
          <c:y val="3.4482758620689655E-2"/>
          <c:w val="0.92430858806404659"/>
          <c:h val="0.9310344827586206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395B7C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Sheet1!$A$1:$B$1</c:f>
              <c:numCache>
                <c:formatCode>General</c:formatCode>
                <c:ptCount val="2"/>
                <c:pt idx="0">
                  <c:v>413919.95370000001</c:v>
                </c:pt>
                <c:pt idx="1">
                  <c:v>453807.65470000001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6E-9345-A34A-0639920F2853}"/>
            </c:ext>
          </c:extLst>
        </c:ser>
        <c:ser>
          <c:idx val="1"/>
          <c:order val="1"/>
          <c:spPr>
            <a:solidFill>
              <a:srgbClr val="E1EEFA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Sheet1!$A$2:$B$2</c:f>
              <c:numCache>
                <c:formatCode>General</c:formatCode>
                <c:ptCount val="2"/>
                <c:pt idx="0">
                  <c:v>263735.62459999992</c:v>
                </c:pt>
                <c:pt idx="1">
                  <c:v>272502.35769999999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6E-9345-A34A-0639920F28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91428032"/>
        <c:axId val="1"/>
      </c:barChart>
      <c:catAx>
        <c:axId val="139142803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726310.01240000001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39142803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845705967976713E-2"/>
          <c:y val="3.4482758620689655E-2"/>
          <c:w val="0.92430858806404659"/>
          <c:h val="0.9310344827586206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395B7C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Sheet1!$A$1:$B$1</c:f>
              <c:numCache>
                <c:formatCode>General</c:formatCode>
                <c:ptCount val="2"/>
                <c:pt idx="0">
                  <c:v>763085.70640000002</c:v>
                </c:pt>
                <c:pt idx="1">
                  <c:v>1170890.817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13-CA43-A0B3-C73DC88C45BB}"/>
            </c:ext>
          </c:extLst>
        </c:ser>
        <c:ser>
          <c:idx val="1"/>
          <c:order val="1"/>
          <c:spPr>
            <a:solidFill>
              <a:srgbClr val="E1EEFA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Sheet1!$A$2:$B$2</c:f>
              <c:numCache>
                <c:formatCode>General</c:formatCode>
                <c:ptCount val="2"/>
                <c:pt idx="0">
                  <c:v>480022.99710000004</c:v>
                </c:pt>
                <c:pt idx="1">
                  <c:v>515917.83480000007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13-CA43-A0B3-C73DC88C45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346763200"/>
        <c:axId val="1"/>
      </c:barChart>
      <c:catAx>
        <c:axId val="134676320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686808.6518000001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346763200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2039433148490448E-2"/>
          <c:y val="4.9149338374291113E-2"/>
          <c:w val="0.9359211337030191"/>
          <c:h val="0.9017013232514177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79A5B6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E1EEFA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832C-4B12-AF75-07DEF16168E9}"/>
              </c:ext>
            </c:extLst>
          </c:dPt>
          <c:val>
            <c:numRef>
              <c:f>Sheet1!$A$1:$B$1</c:f>
              <c:numCache>
                <c:formatCode>General</c:formatCode>
                <c:ptCount val="2"/>
                <c:pt idx="0">
                  <c:v>8.48</c:v>
                </c:pt>
                <c:pt idx="1">
                  <c:v>6.4799999999999995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2C-4B12-AF75-07DEF16168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659216608"/>
        <c:axId val="1"/>
      </c:barChart>
      <c:catAx>
        <c:axId val="165921660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8.48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65921660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230184581976112E-2"/>
          <c:y val="4.9149338374291113E-2"/>
          <c:w val="0.94353963083604775"/>
          <c:h val="0.9017013232514177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79A5B6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E1EEFA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9FC9-40E7-88EA-8DFD95594C06}"/>
              </c:ext>
            </c:extLst>
          </c:dPt>
          <c:val>
            <c:numRef>
              <c:f>Sheet1!$A$1:$B$1</c:f>
              <c:numCache>
                <c:formatCode>General</c:formatCode>
                <c:ptCount val="2"/>
                <c:pt idx="0">
                  <c:v>5.2</c:v>
                </c:pt>
                <c:pt idx="1">
                  <c:v>3.3000000000000003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C9-40E7-88EA-8DFD95594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592749520"/>
        <c:axId val="1"/>
      </c:barChart>
      <c:catAx>
        <c:axId val="159274952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8.48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592749520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2039433148490448E-2"/>
          <c:y val="4.9149338374291113E-2"/>
          <c:w val="0.9359211337030191"/>
          <c:h val="0.9017013232514177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79A5B6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E1EEFA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957-4AB8-8B92-532FDD76F4AE}"/>
              </c:ext>
            </c:extLst>
          </c:dPt>
          <c:val>
            <c:numRef>
              <c:f>Sheet1!$A$1:$B$1</c:f>
              <c:numCache>
                <c:formatCode>General</c:formatCode>
                <c:ptCount val="2"/>
                <c:pt idx="0">
                  <c:v>5.2</c:v>
                </c:pt>
                <c:pt idx="1">
                  <c:v>5.8999999999999995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57-4AB8-8B92-532FDD76F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732464160"/>
        <c:axId val="1"/>
      </c:barChart>
      <c:catAx>
        <c:axId val="173246416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8.48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732464160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334424185756583E-2"/>
          <c:y val="5.3900709219858157E-2"/>
          <c:w val="0.92956210067009504"/>
          <c:h val="0.8917257683215129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C7E4CA"/>
            </a:solidFill>
            <a:ln w="3175" cmpd="sng" algn="ctr">
              <a:solidFill>
                <a:srgbClr val="A1A1A1"/>
              </a:solidFill>
              <a:prstDash val="solid"/>
            </a:ln>
          </c:spPr>
          <c:invertIfNegative val="0"/>
          <c:dPt>
            <c:idx val="3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67A1-CA41-B906-8CA71592619E}"/>
              </c:ext>
            </c:extLst>
          </c:dPt>
          <c:dPt>
            <c:idx val="5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7A1-CA41-B906-8CA71592619E}"/>
              </c:ext>
            </c:extLst>
          </c:dPt>
          <c:dPt>
            <c:idx val="6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67A1-CA41-B906-8CA71592619E}"/>
              </c:ext>
            </c:extLst>
          </c:dPt>
          <c:dPt>
            <c:idx val="7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67A1-CA41-B906-8CA71592619E}"/>
              </c:ext>
            </c:extLst>
          </c:dPt>
          <c:dPt>
            <c:idx val="8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67A1-CA41-B906-8CA71592619E}"/>
              </c:ext>
            </c:extLst>
          </c:dPt>
          <c:dPt>
            <c:idx val="9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67A1-CA41-B906-8CA71592619E}"/>
              </c:ext>
            </c:extLst>
          </c:dPt>
          <c:dPt>
            <c:idx val="10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67A1-CA41-B906-8CA71592619E}"/>
              </c:ext>
            </c:extLst>
          </c:dPt>
          <c:dPt>
            <c:idx val="11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67A1-CA41-B906-8CA71592619E}"/>
              </c:ext>
            </c:extLst>
          </c:dPt>
          <c:dPt>
            <c:idx val="12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67A1-CA41-B906-8CA71592619E}"/>
              </c:ext>
            </c:extLst>
          </c:dPt>
          <c:dPt>
            <c:idx val="13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67A1-CA41-B906-8CA71592619E}"/>
              </c:ext>
            </c:extLst>
          </c:dPt>
          <c:dPt>
            <c:idx val="14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67A1-CA41-B906-8CA71592619E}"/>
              </c:ext>
            </c:extLst>
          </c:dPt>
          <c:dPt>
            <c:idx val="15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67A1-CA41-B906-8CA71592619E}"/>
              </c:ext>
            </c:extLst>
          </c:dPt>
          <c:dPt>
            <c:idx val="16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67A1-CA41-B906-8CA71592619E}"/>
              </c:ext>
            </c:extLst>
          </c:dPt>
          <c:dPt>
            <c:idx val="17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67A1-CA41-B906-8CA71592619E}"/>
              </c:ext>
            </c:extLst>
          </c:dPt>
          <c:dPt>
            <c:idx val="18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67A1-CA41-B906-8CA71592619E}"/>
              </c:ext>
            </c:extLst>
          </c:dPt>
          <c:dPt>
            <c:idx val="19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67A1-CA41-B906-8CA71592619E}"/>
              </c:ext>
            </c:extLst>
          </c:dPt>
          <c:dPt>
            <c:idx val="20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0-67A1-CA41-B906-8CA71592619E}"/>
              </c:ext>
            </c:extLst>
          </c:dPt>
          <c:dPt>
            <c:idx val="21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67A1-CA41-B906-8CA71592619E}"/>
              </c:ext>
            </c:extLst>
          </c:dPt>
          <c:dPt>
            <c:idx val="48"/>
            <c:invertIfNegative val="0"/>
            <c:bubble3D val="0"/>
            <c:spPr>
              <a:solidFill>
                <a:srgbClr val="C8E4CA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67A1-CA41-B906-8CA71592619E}"/>
              </c:ext>
            </c:extLst>
          </c:dPt>
          <c:dPt>
            <c:idx val="49"/>
            <c:invertIfNegative val="0"/>
            <c:bubble3D val="0"/>
            <c:spPr>
              <a:solidFill>
                <a:srgbClr val="C8E4CA"/>
              </a:solidFill>
              <a:ln w="3175" cmpd="sng" algn="ctr">
                <a:solidFill>
                  <a:srgbClr val="68A68B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67A1-CA41-B906-8CA71592619E}"/>
              </c:ext>
            </c:extLst>
          </c:dPt>
          <c:dPt>
            <c:idx val="50"/>
            <c:invertIfNegative val="0"/>
            <c:bubble3D val="0"/>
            <c:spPr>
              <a:solidFill>
                <a:srgbClr val="E79A96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67A1-CA41-B906-8CA71592619E}"/>
              </c:ext>
            </c:extLst>
          </c:dPt>
          <c:dPt>
            <c:idx val="51"/>
            <c:invertIfNegative val="0"/>
            <c:bubble3D val="0"/>
            <c:spPr>
              <a:solidFill>
                <a:srgbClr val="C8E4CA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67A1-CA41-B906-8CA71592619E}"/>
              </c:ext>
            </c:extLst>
          </c:dPt>
          <c:dPt>
            <c:idx val="52"/>
            <c:invertIfNegative val="0"/>
            <c:bubble3D val="0"/>
            <c:spPr>
              <a:solidFill>
                <a:srgbClr val="C8E4CA"/>
              </a:solidFill>
              <a:ln w="3175" cmpd="sng" algn="ctr">
                <a:solidFill>
                  <a:srgbClr val="A1A1A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6-67A1-CA41-B906-8CA71592619E}"/>
              </c:ext>
            </c:extLst>
          </c:dPt>
          <c:val>
            <c:numRef>
              <c:f>Sheet1!$A$1:$BA$1</c:f>
              <c:numCache>
                <c:formatCode>General</c:formatCode>
                <c:ptCount val="53"/>
                <c:pt idx="0">
                  <c:v>15</c:v>
                </c:pt>
                <c:pt idx="1">
                  <c:v>6</c:v>
                </c:pt>
                <c:pt idx="2">
                  <c:v>4</c:v>
                </c:pt>
                <c:pt idx="3">
                  <c:v>-4</c:v>
                </c:pt>
                <c:pt idx="4">
                  <c:v>1</c:v>
                </c:pt>
                <c:pt idx="5">
                  <c:v>-2</c:v>
                </c:pt>
                <c:pt idx="6">
                  <c:v>-5</c:v>
                </c:pt>
                <c:pt idx="7">
                  <c:v>-3</c:v>
                </c:pt>
                <c:pt idx="8">
                  <c:v>-4</c:v>
                </c:pt>
                <c:pt idx="9">
                  <c:v>-6</c:v>
                </c:pt>
                <c:pt idx="10">
                  <c:v>-9</c:v>
                </c:pt>
                <c:pt idx="11">
                  <c:v>-14.000000000000002</c:v>
                </c:pt>
                <c:pt idx="12">
                  <c:v>-15</c:v>
                </c:pt>
                <c:pt idx="13">
                  <c:v>-11</c:v>
                </c:pt>
                <c:pt idx="14">
                  <c:v>-10</c:v>
                </c:pt>
                <c:pt idx="15">
                  <c:v>-11</c:v>
                </c:pt>
                <c:pt idx="16">
                  <c:v>-10</c:v>
                </c:pt>
                <c:pt idx="17">
                  <c:v>-8</c:v>
                </c:pt>
                <c:pt idx="18">
                  <c:v>-6</c:v>
                </c:pt>
                <c:pt idx="19">
                  <c:v>-5</c:v>
                </c:pt>
                <c:pt idx="20">
                  <c:v>-6</c:v>
                </c:pt>
                <c:pt idx="21">
                  <c:v>-1</c:v>
                </c:pt>
                <c:pt idx="22">
                  <c:v>1</c:v>
                </c:pt>
                <c:pt idx="23">
                  <c:v>4</c:v>
                </c:pt>
                <c:pt idx="24">
                  <c:v>10</c:v>
                </c:pt>
                <c:pt idx="25">
                  <c:v>11</c:v>
                </c:pt>
                <c:pt idx="26">
                  <c:v>1</c:v>
                </c:pt>
                <c:pt idx="27">
                  <c:v>15</c:v>
                </c:pt>
                <c:pt idx="28">
                  <c:v>13</c:v>
                </c:pt>
                <c:pt idx="29">
                  <c:v>12</c:v>
                </c:pt>
                <c:pt idx="30">
                  <c:v>17</c:v>
                </c:pt>
                <c:pt idx="31">
                  <c:v>14.000000000000002</c:v>
                </c:pt>
                <c:pt idx="32">
                  <c:v>12</c:v>
                </c:pt>
                <c:pt idx="33">
                  <c:v>16</c:v>
                </c:pt>
                <c:pt idx="34">
                  <c:v>10</c:v>
                </c:pt>
                <c:pt idx="35">
                  <c:v>15</c:v>
                </c:pt>
                <c:pt idx="36">
                  <c:v>10</c:v>
                </c:pt>
                <c:pt idx="37">
                  <c:v>5</c:v>
                </c:pt>
                <c:pt idx="38">
                  <c:v>13</c:v>
                </c:pt>
                <c:pt idx="39">
                  <c:v>10</c:v>
                </c:pt>
                <c:pt idx="40">
                  <c:v>8</c:v>
                </c:pt>
                <c:pt idx="41">
                  <c:v>9</c:v>
                </c:pt>
                <c:pt idx="42">
                  <c:v>10</c:v>
                </c:pt>
                <c:pt idx="43">
                  <c:v>5</c:v>
                </c:pt>
                <c:pt idx="44">
                  <c:v>8</c:v>
                </c:pt>
                <c:pt idx="45">
                  <c:v>5</c:v>
                </c:pt>
                <c:pt idx="46">
                  <c:v>7.0000000000000009</c:v>
                </c:pt>
                <c:pt idx="47">
                  <c:v>12</c:v>
                </c:pt>
                <c:pt idx="48">
                  <c:v>13</c:v>
                </c:pt>
                <c:pt idx="49">
                  <c:v>10.4</c:v>
                </c:pt>
                <c:pt idx="50">
                  <c:v>-9</c:v>
                </c:pt>
                <c:pt idx="51">
                  <c:v>3</c:v>
                </c:pt>
                <c:pt idx="5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67A1-CA41-B906-8CA71592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295738239"/>
        <c:axId val="1"/>
      </c:barChart>
      <c:lineChart>
        <c:grouping val="standard"/>
        <c:varyColors val="0"/>
        <c:ser>
          <c:idx val="1"/>
          <c:order val="1"/>
          <c:spPr>
            <a:ln w="28575" cmpd="sng" algn="ctr">
              <a:solidFill>
                <a:srgbClr val="3A5B7C"/>
              </a:solidFill>
              <a:prstDash val="solid"/>
            </a:ln>
          </c:spPr>
          <c:marker>
            <c:symbol val="none"/>
          </c:marker>
          <c:val>
            <c:numRef>
              <c:f>Sheet1!$A$2:$BA$2</c:f>
              <c:numCache>
                <c:formatCode>General</c:formatCode>
                <c:ptCount val="53"/>
                <c:pt idx="0">
                  <c:v>12</c:v>
                </c:pt>
                <c:pt idx="1">
                  <c:v>12</c:v>
                </c:pt>
                <c:pt idx="2">
                  <c:v>10</c:v>
                </c:pt>
                <c:pt idx="3">
                  <c:v>7.0000000000000009</c:v>
                </c:pt>
                <c:pt idx="4">
                  <c:v>9</c:v>
                </c:pt>
                <c:pt idx="5">
                  <c:v>10</c:v>
                </c:pt>
                <c:pt idx="6">
                  <c:v>9</c:v>
                </c:pt>
                <c:pt idx="7">
                  <c:v>9</c:v>
                </c:pt>
                <c:pt idx="8">
                  <c:v>6</c:v>
                </c:pt>
                <c:pt idx="9">
                  <c:v>1</c:v>
                </c:pt>
                <c:pt idx="10">
                  <c:v>3</c:v>
                </c:pt>
                <c:pt idx="11">
                  <c:v>0</c:v>
                </c:pt>
                <c:pt idx="12">
                  <c:v>0</c:v>
                </c:pt>
                <c:pt idx="13">
                  <c:v>7.0000000000000009</c:v>
                </c:pt>
                <c:pt idx="14">
                  <c:v>8</c:v>
                </c:pt>
                <c:pt idx="15">
                  <c:v>7.0000000000000009</c:v>
                </c:pt>
                <c:pt idx="16">
                  <c:v>7.0000000000000009</c:v>
                </c:pt>
                <c:pt idx="17">
                  <c:v>6</c:v>
                </c:pt>
                <c:pt idx="18">
                  <c:v>7.0000000000000009</c:v>
                </c:pt>
                <c:pt idx="19">
                  <c:v>7.0000000000000009</c:v>
                </c:pt>
                <c:pt idx="20">
                  <c:v>7.0000000000000009</c:v>
                </c:pt>
                <c:pt idx="21">
                  <c:v>9</c:v>
                </c:pt>
                <c:pt idx="22">
                  <c:v>8</c:v>
                </c:pt>
                <c:pt idx="23">
                  <c:v>9</c:v>
                </c:pt>
                <c:pt idx="24">
                  <c:v>14.000000000000002</c:v>
                </c:pt>
                <c:pt idx="25">
                  <c:v>10</c:v>
                </c:pt>
                <c:pt idx="26">
                  <c:v>6</c:v>
                </c:pt>
                <c:pt idx="27">
                  <c:v>7.0000000000000009</c:v>
                </c:pt>
                <c:pt idx="28">
                  <c:v>8</c:v>
                </c:pt>
                <c:pt idx="29">
                  <c:v>7.0000000000000009</c:v>
                </c:pt>
                <c:pt idx="30">
                  <c:v>6</c:v>
                </c:pt>
                <c:pt idx="31">
                  <c:v>7.0000000000000009</c:v>
                </c:pt>
                <c:pt idx="32">
                  <c:v>6</c:v>
                </c:pt>
                <c:pt idx="33">
                  <c:v>8</c:v>
                </c:pt>
                <c:pt idx="34">
                  <c:v>6</c:v>
                </c:pt>
                <c:pt idx="35">
                  <c:v>6</c:v>
                </c:pt>
                <c:pt idx="36">
                  <c:v>6</c:v>
                </c:pt>
                <c:pt idx="37">
                  <c:v>0</c:v>
                </c:pt>
                <c:pt idx="38">
                  <c:v>5</c:v>
                </c:pt>
                <c:pt idx="39">
                  <c:v>7.0000000000000009</c:v>
                </c:pt>
                <c:pt idx="40">
                  <c:v>4</c:v>
                </c:pt>
                <c:pt idx="41">
                  <c:v>3</c:v>
                </c:pt>
                <c:pt idx="42">
                  <c:v>6</c:v>
                </c:pt>
                <c:pt idx="43">
                  <c:v>5</c:v>
                </c:pt>
                <c:pt idx="44">
                  <c:v>5</c:v>
                </c:pt>
                <c:pt idx="45">
                  <c:v>6</c:v>
                </c:pt>
                <c:pt idx="46">
                  <c:v>7.0000000000000009</c:v>
                </c:pt>
                <c:pt idx="47">
                  <c:v>6</c:v>
                </c:pt>
                <c:pt idx="48">
                  <c:v>5</c:v>
                </c:pt>
                <c:pt idx="49">
                  <c:v>7.0000000000000009</c:v>
                </c:pt>
                <c:pt idx="50">
                  <c:v>-5.8000000000000007</c:v>
                </c:pt>
                <c:pt idx="51">
                  <c:v>-1</c:v>
                </c:pt>
                <c:pt idx="52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8-67A1-CA41-B906-8CA71592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5738239"/>
        <c:axId val="1"/>
      </c:lineChart>
      <c:catAx>
        <c:axId val="1295738239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At val="0"/>
        <c:auto val="0"/>
        <c:lblAlgn val="ctr"/>
        <c:lblOffset val="100"/>
        <c:noMultiLvlLbl val="0"/>
      </c:catAx>
      <c:valAx>
        <c:axId val="1"/>
        <c:scaling>
          <c:orientation val="minMax"/>
          <c:max val="20"/>
          <c:min val="-20"/>
        </c:scaling>
        <c:delete val="0"/>
        <c:axPos val="l"/>
        <c:majorGridlines>
          <c:spPr>
            <a:ln>
              <a:noFill/>
            </a:ln>
          </c:spPr>
        </c:majorGridlines>
        <c:numFmt formatCode="&quot;+&quot;#,##0&quot;%&quot;;&quot;-&quot;#,##0&quot;%&quot;;#,##0&quot;%&quot;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200" kern="1200">
                <a:solidFill>
                  <a:schemeClr val="tx1"/>
                </a:solidFill>
                <a:latin typeface="+mn-lt"/>
                <a:ea typeface="Roboto"/>
                <a:cs typeface="+mn-cs"/>
              </a:defRPr>
            </a:pPr>
            <a:endParaRPr lang="en-NL"/>
          </a:p>
        </c:txPr>
        <c:crossAx val="1295738239"/>
        <c:crosses val="min"/>
        <c:crossBetween val="between"/>
        <c:majorUnit val="5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660789252728802E-2"/>
          <c:y val="2.8571428571428571E-2"/>
          <c:w val="0.91267842149454237"/>
          <c:h val="0.9428571428571428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A9C9D6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Sheet1!$A$1:$H$1</c:f>
              <c:numCache>
                <c:formatCode>General</c:formatCode>
                <c:ptCount val="8"/>
                <c:pt idx="0">
                  <c:v>4684</c:v>
                </c:pt>
                <c:pt idx="1">
                  <c:v>3647</c:v>
                </c:pt>
                <c:pt idx="2">
                  <c:v>2320</c:v>
                </c:pt>
                <c:pt idx="3">
                  <c:v>2084</c:v>
                </c:pt>
                <c:pt idx="4">
                  <c:v>1740</c:v>
                </c:pt>
                <c:pt idx="5">
                  <c:v>973</c:v>
                </c:pt>
                <c:pt idx="6">
                  <c:v>800</c:v>
                </c:pt>
                <c:pt idx="7">
                  <c:v>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B8-1744-8A63-6F06228CC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905218816"/>
        <c:axId val="1"/>
      </c:barChart>
      <c:catAx>
        <c:axId val="1905218816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8106.683950425864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90521881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156028368794321E-2"/>
          <c:y val="5.1397655545536519E-2"/>
          <c:w val="0.8870921985815603"/>
          <c:h val="0.89675383228133454"/>
        </c:manualLayout>
      </c:layout>
      <c:scatterChart>
        <c:scatterStyle val="lineMarker"/>
        <c:varyColors val="0"/>
        <c:ser>
          <c:idx val="0"/>
          <c:order val="0"/>
          <c:spPr>
            <a:ln w="28575" cmpd="sng" algn="ctr">
              <a:solidFill>
                <a:schemeClr val="bg2"/>
              </a:solidFill>
              <a:prstDash val="solid"/>
            </a:ln>
          </c:spPr>
          <c:marker>
            <c:symbol val="none"/>
          </c:marker>
          <c:xVal>
            <c:numRef>
              <c:f>Sheet1!$A$1:$CI$1</c:f>
              <c:numCache>
                <c:formatCode>General</c:formatCode>
                <c:ptCount val="87"/>
                <c:pt idx="0">
                  <c:v>20513</c:v>
                </c:pt>
                <c:pt idx="1">
                  <c:v>20514</c:v>
                </c:pt>
                <c:pt idx="2">
                  <c:v>20515</c:v>
                </c:pt>
                <c:pt idx="3">
                  <c:v>20516</c:v>
                </c:pt>
                <c:pt idx="4">
                  <c:v>20517</c:v>
                </c:pt>
                <c:pt idx="5">
                  <c:v>20518</c:v>
                </c:pt>
                <c:pt idx="6">
                  <c:v>20519</c:v>
                </c:pt>
                <c:pt idx="7">
                  <c:v>20520</c:v>
                </c:pt>
                <c:pt idx="8">
                  <c:v>20521</c:v>
                </c:pt>
                <c:pt idx="9">
                  <c:v>20522</c:v>
                </c:pt>
                <c:pt idx="10">
                  <c:v>20523</c:v>
                </c:pt>
                <c:pt idx="11">
                  <c:v>20524</c:v>
                </c:pt>
                <c:pt idx="12">
                  <c:v>20525</c:v>
                </c:pt>
                <c:pt idx="13">
                  <c:v>20526</c:v>
                </c:pt>
                <c:pt idx="14">
                  <c:v>20527</c:v>
                </c:pt>
                <c:pt idx="15">
                  <c:v>20528</c:v>
                </c:pt>
                <c:pt idx="16">
                  <c:v>20529</c:v>
                </c:pt>
                <c:pt idx="17">
                  <c:v>20530</c:v>
                </c:pt>
                <c:pt idx="18">
                  <c:v>20531</c:v>
                </c:pt>
                <c:pt idx="19">
                  <c:v>20532</c:v>
                </c:pt>
                <c:pt idx="20">
                  <c:v>20533</c:v>
                </c:pt>
                <c:pt idx="21">
                  <c:v>20534</c:v>
                </c:pt>
                <c:pt idx="22">
                  <c:v>20535</c:v>
                </c:pt>
                <c:pt idx="23">
                  <c:v>20536</c:v>
                </c:pt>
                <c:pt idx="24">
                  <c:v>20537</c:v>
                </c:pt>
                <c:pt idx="25">
                  <c:v>20538</c:v>
                </c:pt>
                <c:pt idx="26">
                  <c:v>20539</c:v>
                </c:pt>
                <c:pt idx="27">
                  <c:v>20540</c:v>
                </c:pt>
                <c:pt idx="28">
                  <c:v>20541</c:v>
                </c:pt>
                <c:pt idx="29">
                  <c:v>20542</c:v>
                </c:pt>
                <c:pt idx="30">
                  <c:v>20543</c:v>
                </c:pt>
                <c:pt idx="31">
                  <c:v>20544</c:v>
                </c:pt>
                <c:pt idx="32">
                  <c:v>20545</c:v>
                </c:pt>
                <c:pt idx="33">
                  <c:v>20546</c:v>
                </c:pt>
                <c:pt idx="34">
                  <c:v>20547</c:v>
                </c:pt>
                <c:pt idx="35">
                  <c:v>20548</c:v>
                </c:pt>
                <c:pt idx="36">
                  <c:v>20549</c:v>
                </c:pt>
                <c:pt idx="37">
                  <c:v>20550</c:v>
                </c:pt>
                <c:pt idx="38">
                  <c:v>20551</c:v>
                </c:pt>
                <c:pt idx="39">
                  <c:v>20552</c:v>
                </c:pt>
                <c:pt idx="40">
                  <c:v>20553</c:v>
                </c:pt>
                <c:pt idx="41">
                  <c:v>20554</c:v>
                </c:pt>
                <c:pt idx="42">
                  <c:v>20555</c:v>
                </c:pt>
                <c:pt idx="43">
                  <c:v>20556</c:v>
                </c:pt>
                <c:pt idx="44">
                  <c:v>20557</c:v>
                </c:pt>
                <c:pt idx="45">
                  <c:v>20558</c:v>
                </c:pt>
                <c:pt idx="46">
                  <c:v>20559</c:v>
                </c:pt>
                <c:pt idx="47">
                  <c:v>20560</c:v>
                </c:pt>
                <c:pt idx="48">
                  <c:v>20561</c:v>
                </c:pt>
                <c:pt idx="49">
                  <c:v>20562</c:v>
                </c:pt>
                <c:pt idx="50">
                  <c:v>20563</c:v>
                </c:pt>
                <c:pt idx="51">
                  <c:v>20564</c:v>
                </c:pt>
                <c:pt idx="52">
                  <c:v>20565</c:v>
                </c:pt>
                <c:pt idx="53">
                  <c:v>20566</c:v>
                </c:pt>
                <c:pt idx="54">
                  <c:v>20567</c:v>
                </c:pt>
                <c:pt idx="55">
                  <c:v>20568</c:v>
                </c:pt>
                <c:pt idx="56">
                  <c:v>20569</c:v>
                </c:pt>
                <c:pt idx="57">
                  <c:v>20570</c:v>
                </c:pt>
                <c:pt idx="58">
                  <c:v>20571</c:v>
                </c:pt>
                <c:pt idx="59">
                  <c:v>20572</c:v>
                </c:pt>
                <c:pt idx="60">
                  <c:v>20573</c:v>
                </c:pt>
                <c:pt idx="61">
                  <c:v>20574</c:v>
                </c:pt>
                <c:pt idx="62">
                  <c:v>20575</c:v>
                </c:pt>
                <c:pt idx="63">
                  <c:v>20576</c:v>
                </c:pt>
                <c:pt idx="64">
                  <c:v>20577</c:v>
                </c:pt>
                <c:pt idx="65">
                  <c:v>20578</c:v>
                </c:pt>
                <c:pt idx="66">
                  <c:v>20579</c:v>
                </c:pt>
                <c:pt idx="67">
                  <c:v>20580</c:v>
                </c:pt>
                <c:pt idx="68">
                  <c:v>20581</c:v>
                </c:pt>
                <c:pt idx="69">
                  <c:v>20582</c:v>
                </c:pt>
                <c:pt idx="70">
                  <c:v>20583</c:v>
                </c:pt>
                <c:pt idx="71">
                  <c:v>20584</c:v>
                </c:pt>
                <c:pt idx="72">
                  <c:v>20585</c:v>
                </c:pt>
                <c:pt idx="73">
                  <c:v>20586</c:v>
                </c:pt>
                <c:pt idx="74">
                  <c:v>20587</c:v>
                </c:pt>
                <c:pt idx="75">
                  <c:v>20588</c:v>
                </c:pt>
                <c:pt idx="76">
                  <c:v>20589</c:v>
                </c:pt>
                <c:pt idx="77">
                  <c:v>20590</c:v>
                </c:pt>
                <c:pt idx="78">
                  <c:v>20591</c:v>
                </c:pt>
                <c:pt idx="79">
                  <c:v>20592</c:v>
                </c:pt>
                <c:pt idx="80">
                  <c:v>20593</c:v>
                </c:pt>
                <c:pt idx="81">
                  <c:v>20594</c:v>
                </c:pt>
                <c:pt idx="82">
                  <c:v>20595</c:v>
                </c:pt>
                <c:pt idx="83">
                  <c:v>20596</c:v>
                </c:pt>
                <c:pt idx="84">
                  <c:v>20597</c:v>
                </c:pt>
                <c:pt idx="85">
                  <c:v>20598</c:v>
                </c:pt>
                <c:pt idx="86">
                  <c:v>20599</c:v>
                </c:pt>
              </c:numCache>
            </c:numRef>
          </c:xVal>
          <c:yVal>
            <c:numRef>
              <c:f>Sheet1!$A$2:$CI$2</c:f>
              <c:numCache>
                <c:formatCode>General</c:formatCode>
                <c:ptCount val="87"/>
                <c:pt idx="0">
                  <c:v>8.5066218891747614</c:v>
                </c:pt>
                <c:pt idx="1">
                  <c:v>14.004139866933359</c:v>
                </c:pt>
                <c:pt idx="2">
                  <c:v>18.688308055679496</c:v>
                </c:pt>
                <c:pt idx="3">
                  <c:v>19.471631134876631</c:v>
                </c:pt>
                <c:pt idx="4">
                  <c:v>16.92853480429196</c:v>
                </c:pt>
                <c:pt idx="5">
                  <c:v>17.695311192083437</c:v>
                </c:pt>
                <c:pt idx="6">
                  <c:v>19.492080335512973</c:v>
                </c:pt>
                <c:pt idx="7">
                  <c:v>21.761224231256769</c:v>
                </c:pt>
                <c:pt idx="8">
                  <c:v>26.813422565980115</c:v>
                </c:pt>
                <c:pt idx="9">
                  <c:v>31.22090187020347</c:v>
                </c:pt>
                <c:pt idx="10">
                  <c:v>37.17935905676871</c:v>
                </c:pt>
                <c:pt idx="11">
                  <c:v>39.450796179423612</c:v>
                </c:pt>
                <c:pt idx="12">
                  <c:v>39.781772668923978</c:v>
                </c:pt>
                <c:pt idx="13">
                  <c:v>36.850474483199775</c:v>
                </c:pt>
                <c:pt idx="14">
                  <c:v>35.779026790256822</c:v>
                </c:pt>
                <c:pt idx="15">
                  <c:v>37.980318302854016</c:v>
                </c:pt>
                <c:pt idx="16">
                  <c:v>38.338856760632048</c:v>
                </c:pt>
                <c:pt idx="17">
                  <c:v>39.940242720349701</c:v>
                </c:pt>
                <c:pt idx="18">
                  <c:v>40.480689523125307</c:v>
                </c:pt>
                <c:pt idx="19">
                  <c:v>42.814459818700826</c:v>
                </c:pt>
                <c:pt idx="20">
                  <c:v>42.485298894763538</c:v>
                </c:pt>
                <c:pt idx="21">
                  <c:v>40.932426708955369</c:v>
                </c:pt>
                <c:pt idx="22">
                  <c:v>40.590338660464361</c:v>
                </c:pt>
                <c:pt idx="23">
                  <c:v>41.995763271702977</c:v>
                </c:pt>
                <c:pt idx="24">
                  <c:v>41.561181759461348</c:v>
                </c:pt>
                <c:pt idx="25">
                  <c:v>43.332447817432488</c:v>
                </c:pt>
                <c:pt idx="26">
                  <c:v>40.307856720641396</c:v>
                </c:pt>
                <c:pt idx="27">
                  <c:v>44.186143704082248</c:v>
                </c:pt>
                <c:pt idx="28">
                  <c:v>43.211003300210464</c:v>
                </c:pt>
                <c:pt idx="29">
                  <c:v>45.907450803389231</c:v>
                </c:pt>
                <c:pt idx="30">
                  <c:v>43.992125961538235</c:v>
                </c:pt>
                <c:pt idx="31">
                  <c:v>45.650370647532753</c:v>
                </c:pt>
                <c:pt idx="32">
                  <c:v>46.805529001346017</c:v>
                </c:pt>
                <c:pt idx="33">
                  <c:v>49.507541076242354</c:v>
                </c:pt>
                <c:pt idx="34">
                  <c:v>49.472032837054769</c:v>
                </c:pt>
                <c:pt idx="35">
                  <c:v>48.883988850018227</c:v>
                </c:pt>
                <c:pt idx="36">
                  <c:v>47.742922290414555</c:v>
                </c:pt>
                <c:pt idx="37">
                  <c:v>49.149527016434227</c:v>
                </c:pt>
                <c:pt idx="38">
                  <c:v>53.829334036053837</c:v>
                </c:pt>
                <c:pt idx="39">
                  <c:v>55.711754847118065</c:v>
                </c:pt>
                <c:pt idx="40">
                  <c:v>58.611538317532855</c:v>
                </c:pt>
                <c:pt idx="41">
                  <c:v>57.040462996960215</c:v>
                </c:pt>
                <c:pt idx="42">
                  <c:v>58.95378266248018</c:v>
                </c:pt>
                <c:pt idx="43">
                  <c:v>58.458491873143949</c:v>
                </c:pt>
                <c:pt idx="44">
                  <c:v>59.777376106958272</c:v>
                </c:pt>
                <c:pt idx="45">
                  <c:v>61.100658365009167</c:v>
                </c:pt>
                <c:pt idx="46">
                  <c:v>63.498642028673032</c:v>
                </c:pt>
                <c:pt idx="47">
                  <c:v>64.17984939141212</c:v>
                </c:pt>
                <c:pt idx="48">
                  <c:v>66.296648579686661</c:v>
                </c:pt>
                <c:pt idx="49">
                  <c:v>64.850377171135321</c:v>
                </c:pt>
                <c:pt idx="50">
                  <c:v>63.673910663810553</c:v>
                </c:pt>
                <c:pt idx="51">
                  <c:v>63.655744901614305</c:v>
                </c:pt>
                <c:pt idx="52">
                  <c:v>65.020645689335083</c:v>
                </c:pt>
                <c:pt idx="53">
                  <c:v>69.904746121822996</c:v>
                </c:pt>
                <c:pt idx="54">
                  <c:v>70.893376040882998</c:v>
                </c:pt>
                <c:pt idx="55">
                  <c:v>69.761085442591536</c:v>
                </c:pt>
                <c:pt idx="56">
                  <c:v>67.633732821895563</c:v>
                </c:pt>
                <c:pt idx="57">
                  <c:v>66.197914635219661</c:v>
                </c:pt>
                <c:pt idx="58">
                  <c:v>68.206524746327943</c:v>
                </c:pt>
                <c:pt idx="59">
                  <c:v>69.197500269324721</c:v>
                </c:pt>
                <c:pt idx="60">
                  <c:v>72.159245821114141</c:v>
                </c:pt>
                <c:pt idx="61">
                  <c:v>73.958058783426367</c:v>
                </c:pt>
                <c:pt idx="62">
                  <c:v>77.630931172408637</c:v>
                </c:pt>
                <c:pt idx="63">
                  <c:v>75.516012478149719</c:v>
                </c:pt>
                <c:pt idx="64">
                  <c:v>72.798124135070324</c:v>
                </c:pt>
                <c:pt idx="65">
                  <c:v>68.768720062354205</c:v>
                </c:pt>
                <c:pt idx="66">
                  <c:v>68.523076077072957</c:v>
                </c:pt>
                <c:pt idx="67">
                  <c:v>71.412093347235711</c:v>
                </c:pt>
                <c:pt idx="68">
                  <c:v>72.774223098321883</c:v>
                </c:pt>
                <c:pt idx="69">
                  <c:v>74.149488568012316</c:v>
                </c:pt>
                <c:pt idx="70">
                  <c:v>72.379117284146176</c:v>
                </c:pt>
                <c:pt idx="71">
                  <c:v>72.997078284626312</c:v>
                </c:pt>
                <c:pt idx="72">
                  <c:v>72.06407047090056</c:v>
                </c:pt>
                <c:pt idx="73">
                  <c:v>73</c:v>
                </c:pt>
                <c:pt idx="74">
                  <c:v>75</c:v>
                </c:pt>
                <c:pt idx="75">
                  <c:v>80</c:v>
                </c:pt>
                <c:pt idx="76">
                  <c:v>79</c:v>
                </c:pt>
                <c:pt idx="77">
                  <c:v>74</c:v>
                </c:pt>
                <c:pt idx="78">
                  <c:v>76</c:v>
                </c:pt>
                <c:pt idx="79">
                  <c:v>84</c:v>
                </c:pt>
                <c:pt idx="80">
                  <c:v>80</c:v>
                </c:pt>
                <c:pt idx="81">
                  <c:v>79</c:v>
                </c:pt>
                <c:pt idx="82">
                  <c:v>83</c:v>
                </c:pt>
                <c:pt idx="83">
                  <c:v>79</c:v>
                </c:pt>
                <c:pt idx="84">
                  <c:v>71</c:v>
                </c:pt>
                <c:pt idx="85">
                  <c:v>67</c:v>
                </c:pt>
                <c:pt idx="86">
                  <c:v>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79A-054F-AB5C-D39EC43588D9}"/>
            </c:ext>
          </c:extLst>
        </c:ser>
        <c:ser>
          <c:idx val="1"/>
          <c:order val="1"/>
          <c:spPr>
            <a:ln w="28575" cmpd="sng" algn="ctr">
              <a:solidFill>
                <a:srgbClr val="395B7C"/>
              </a:solidFill>
              <a:prstDash val="solid"/>
            </a:ln>
          </c:spPr>
          <c:marker>
            <c:symbol val="none"/>
          </c:marker>
          <c:xVal>
            <c:numRef>
              <c:f>Sheet1!$A$1:$CI$1</c:f>
              <c:numCache>
                <c:formatCode>General</c:formatCode>
                <c:ptCount val="87"/>
                <c:pt idx="0">
                  <c:v>20513</c:v>
                </c:pt>
                <c:pt idx="1">
                  <c:v>20514</c:v>
                </c:pt>
                <c:pt idx="2">
                  <c:v>20515</c:v>
                </c:pt>
                <c:pt idx="3">
                  <c:v>20516</c:v>
                </c:pt>
                <c:pt idx="4">
                  <c:v>20517</c:v>
                </c:pt>
                <c:pt idx="5">
                  <c:v>20518</c:v>
                </c:pt>
                <c:pt idx="6">
                  <c:v>20519</c:v>
                </c:pt>
                <c:pt idx="7">
                  <c:v>20520</c:v>
                </c:pt>
                <c:pt idx="8">
                  <c:v>20521</c:v>
                </c:pt>
                <c:pt idx="9">
                  <c:v>20522</c:v>
                </c:pt>
                <c:pt idx="10">
                  <c:v>20523</c:v>
                </c:pt>
                <c:pt idx="11">
                  <c:v>20524</c:v>
                </c:pt>
                <c:pt idx="12">
                  <c:v>20525</c:v>
                </c:pt>
                <c:pt idx="13">
                  <c:v>20526</c:v>
                </c:pt>
                <c:pt idx="14">
                  <c:v>20527</c:v>
                </c:pt>
                <c:pt idx="15">
                  <c:v>20528</c:v>
                </c:pt>
                <c:pt idx="16">
                  <c:v>20529</c:v>
                </c:pt>
                <c:pt idx="17">
                  <c:v>20530</c:v>
                </c:pt>
                <c:pt idx="18">
                  <c:v>20531</c:v>
                </c:pt>
                <c:pt idx="19">
                  <c:v>20532</c:v>
                </c:pt>
                <c:pt idx="20">
                  <c:v>20533</c:v>
                </c:pt>
                <c:pt idx="21">
                  <c:v>20534</c:v>
                </c:pt>
                <c:pt idx="22">
                  <c:v>20535</c:v>
                </c:pt>
                <c:pt idx="23">
                  <c:v>20536</c:v>
                </c:pt>
                <c:pt idx="24">
                  <c:v>20537</c:v>
                </c:pt>
                <c:pt idx="25">
                  <c:v>20538</c:v>
                </c:pt>
                <c:pt idx="26">
                  <c:v>20539</c:v>
                </c:pt>
                <c:pt idx="27">
                  <c:v>20540</c:v>
                </c:pt>
                <c:pt idx="28">
                  <c:v>20541</c:v>
                </c:pt>
                <c:pt idx="29">
                  <c:v>20542</c:v>
                </c:pt>
                <c:pt idx="30">
                  <c:v>20543</c:v>
                </c:pt>
                <c:pt idx="31">
                  <c:v>20544</c:v>
                </c:pt>
                <c:pt idx="32">
                  <c:v>20545</c:v>
                </c:pt>
                <c:pt idx="33">
                  <c:v>20546</c:v>
                </c:pt>
                <c:pt idx="34">
                  <c:v>20547</c:v>
                </c:pt>
                <c:pt idx="35">
                  <c:v>20548</c:v>
                </c:pt>
                <c:pt idx="36">
                  <c:v>20549</c:v>
                </c:pt>
                <c:pt idx="37">
                  <c:v>20550</c:v>
                </c:pt>
                <c:pt idx="38">
                  <c:v>20551</c:v>
                </c:pt>
                <c:pt idx="39">
                  <c:v>20552</c:v>
                </c:pt>
                <c:pt idx="40">
                  <c:v>20553</c:v>
                </c:pt>
                <c:pt idx="41">
                  <c:v>20554</c:v>
                </c:pt>
                <c:pt idx="42">
                  <c:v>20555</c:v>
                </c:pt>
                <c:pt idx="43">
                  <c:v>20556</c:v>
                </c:pt>
                <c:pt idx="44">
                  <c:v>20557</c:v>
                </c:pt>
                <c:pt idx="45">
                  <c:v>20558</c:v>
                </c:pt>
                <c:pt idx="46">
                  <c:v>20559</c:v>
                </c:pt>
                <c:pt idx="47">
                  <c:v>20560</c:v>
                </c:pt>
                <c:pt idx="48">
                  <c:v>20561</c:v>
                </c:pt>
                <c:pt idx="49">
                  <c:v>20562</c:v>
                </c:pt>
                <c:pt idx="50">
                  <c:v>20563</c:v>
                </c:pt>
                <c:pt idx="51">
                  <c:v>20564</c:v>
                </c:pt>
                <c:pt idx="52">
                  <c:v>20565</c:v>
                </c:pt>
                <c:pt idx="53">
                  <c:v>20566</c:v>
                </c:pt>
                <c:pt idx="54">
                  <c:v>20567</c:v>
                </c:pt>
                <c:pt idx="55">
                  <c:v>20568</c:v>
                </c:pt>
                <c:pt idx="56">
                  <c:v>20569</c:v>
                </c:pt>
                <c:pt idx="57">
                  <c:v>20570</c:v>
                </c:pt>
                <c:pt idx="58">
                  <c:v>20571</c:v>
                </c:pt>
                <c:pt idx="59">
                  <c:v>20572</c:v>
                </c:pt>
                <c:pt idx="60">
                  <c:v>20573</c:v>
                </c:pt>
                <c:pt idx="61">
                  <c:v>20574</c:v>
                </c:pt>
                <c:pt idx="62">
                  <c:v>20575</c:v>
                </c:pt>
                <c:pt idx="63">
                  <c:v>20576</c:v>
                </c:pt>
                <c:pt idx="64">
                  <c:v>20577</c:v>
                </c:pt>
                <c:pt idx="65">
                  <c:v>20578</c:v>
                </c:pt>
                <c:pt idx="66">
                  <c:v>20579</c:v>
                </c:pt>
                <c:pt idx="67">
                  <c:v>20580</c:v>
                </c:pt>
                <c:pt idx="68">
                  <c:v>20581</c:v>
                </c:pt>
                <c:pt idx="69">
                  <c:v>20582</c:v>
                </c:pt>
                <c:pt idx="70">
                  <c:v>20583</c:v>
                </c:pt>
                <c:pt idx="71">
                  <c:v>20584</c:v>
                </c:pt>
                <c:pt idx="72">
                  <c:v>20585</c:v>
                </c:pt>
                <c:pt idx="73">
                  <c:v>20586</c:v>
                </c:pt>
                <c:pt idx="74">
                  <c:v>20587</c:v>
                </c:pt>
                <c:pt idx="75">
                  <c:v>20588</c:v>
                </c:pt>
                <c:pt idx="76">
                  <c:v>20589</c:v>
                </c:pt>
                <c:pt idx="77">
                  <c:v>20590</c:v>
                </c:pt>
                <c:pt idx="78">
                  <c:v>20591</c:v>
                </c:pt>
                <c:pt idx="79">
                  <c:v>20592</c:v>
                </c:pt>
                <c:pt idx="80">
                  <c:v>20593</c:v>
                </c:pt>
                <c:pt idx="81">
                  <c:v>20594</c:v>
                </c:pt>
                <c:pt idx="82">
                  <c:v>20595</c:v>
                </c:pt>
                <c:pt idx="83">
                  <c:v>20596</c:v>
                </c:pt>
                <c:pt idx="84">
                  <c:v>20597</c:v>
                </c:pt>
                <c:pt idx="85">
                  <c:v>20598</c:v>
                </c:pt>
                <c:pt idx="86">
                  <c:v>20599</c:v>
                </c:pt>
              </c:numCache>
            </c:numRef>
          </c:xVal>
          <c:yVal>
            <c:numRef>
              <c:f>Sheet1!$A$3:$CI$3</c:f>
              <c:numCache>
                <c:formatCode>General</c:formatCode>
                <c:ptCount val="87"/>
                <c:pt idx="0">
                  <c:v>14.918838069076449</c:v>
                </c:pt>
                <c:pt idx="1">
                  <c:v>16.701844472107798</c:v>
                </c:pt>
                <c:pt idx="2">
                  <c:v>21.056393691299256</c:v>
                </c:pt>
                <c:pt idx="3">
                  <c:v>26.71477559682172</c:v>
                </c:pt>
                <c:pt idx="4">
                  <c:v>30.703543480324395</c:v>
                </c:pt>
                <c:pt idx="5">
                  <c:v>33.407057590329295</c:v>
                </c:pt>
                <c:pt idx="6">
                  <c:v>34.72109127965642</c:v>
                </c:pt>
                <c:pt idx="7">
                  <c:v>37.047143426507738</c:v>
                </c:pt>
                <c:pt idx="8">
                  <c:v>38.34114038967089</c:v>
                </c:pt>
                <c:pt idx="9">
                  <c:v>38.567424403493114</c:v>
                </c:pt>
                <c:pt idx="10">
                  <c:v>39.347586171207958</c:v>
                </c:pt>
                <c:pt idx="11">
                  <c:v>38.750674276641547</c:v>
                </c:pt>
                <c:pt idx="12">
                  <c:v>39.741402106173432</c:v>
                </c:pt>
                <c:pt idx="13">
                  <c:v>39.634572944683399</c:v>
                </c:pt>
                <c:pt idx="14">
                  <c:v>37.478528989479578</c:v>
                </c:pt>
                <c:pt idx="15">
                  <c:v>38.574347859106737</c:v>
                </c:pt>
                <c:pt idx="16">
                  <c:v>41.896401033425029</c:v>
                </c:pt>
                <c:pt idx="17">
                  <c:v>48.065710786283681</c:v>
                </c:pt>
                <c:pt idx="18">
                  <c:v>50.267825152520295</c:v>
                </c:pt>
                <c:pt idx="19">
                  <c:v>49.902138716692171</c:v>
                </c:pt>
                <c:pt idx="20">
                  <c:v>51.351765438705144</c:v>
                </c:pt>
                <c:pt idx="21">
                  <c:v>51.471963448298105</c:v>
                </c:pt>
                <c:pt idx="22">
                  <c:v>52.290308035365804</c:v>
                </c:pt>
                <c:pt idx="23">
                  <c:v>51.704028217239909</c:v>
                </c:pt>
                <c:pt idx="24">
                  <c:v>51.942087792047687</c:v>
                </c:pt>
                <c:pt idx="25">
                  <c:v>52.533321879411098</c:v>
                </c:pt>
                <c:pt idx="26">
                  <c:v>52.919059803029768</c:v>
                </c:pt>
                <c:pt idx="27">
                  <c:v>53.24643987729678</c:v>
                </c:pt>
                <c:pt idx="28">
                  <c:v>53.096237491697885</c:v>
                </c:pt>
                <c:pt idx="29">
                  <c:v>54.306684344081155</c:v>
                </c:pt>
                <c:pt idx="30">
                  <c:v>55.930280250224939</c:v>
                </c:pt>
                <c:pt idx="31">
                  <c:v>57.291930055768326</c:v>
                </c:pt>
                <c:pt idx="32">
                  <c:v>57.418067277773858</c:v>
                </c:pt>
                <c:pt idx="33">
                  <c:v>56.880473618150958</c:v>
                </c:pt>
                <c:pt idx="34">
                  <c:v>54.981126308176144</c:v>
                </c:pt>
                <c:pt idx="35">
                  <c:v>53.976594501944497</c:v>
                </c:pt>
                <c:pt idx="36">
                  <c:v>52.720729014549953</c:v>
                </c:pt>
                <c:pt idx="37">
                  <c:v>55.781428505743712</c:v>
                </c:pt>
                <c:pt idx="38">
                  <c:v>56.795790137710014</c:v>
                </c:pt>
                <c:pt idx="39">
                  <c:v>58.224496621655049</c:v>
                </c:pt>
                <c:pt idx="40">
                  <c:v>57.229213182982832</c:v>
                </c:pt>
                <c:pt idx="41">
                  <c:v>57.843457928150386</c:v>
                </c:pt>
                <c:pt idx="42">
                  <c:v>56.722190569659617</c:v>
                </c:pt>
                <c:pt idx="43">
                  <c:v>56.171632040429387</c:v>
                </c:pt>
                <c:pt idx="44">
                  <c:v>55.146693113732368</c:v>
                </c:pt>
                <c:pt idx="45">
                  <c:v>57.221009880257746</c:v>
                </c:pt>
                <c:pt idx="46">
                  <c:v>57.692776113685987</c:v>
                </c:pt>
                <c:pt idx="47">
                  <c:v>59.139462410526718</c:v>
                </c:pt>
                <c:pt idx="48">
                  <c:v>59.873650766973597</c:v>
                </c:pt>
                <c:pt idx="49">
                  <c:v>59.909607190859596</c:v>
                </c:pt>
                <c:pt idx="50">
                  <c:v>59.653245980781179</c:v>
                </c:pt>
                <c:pt idx="51">
                  <c:v>58.570889585898101</c:v>
                </c:pt>
                <c:pt idx="52">
                  <c:v>59.479701388395945</c:v>
                </c:pt>
                <c:pt idx="53">
                  <c:v>60.1763443671434</c:v>
                </c:pt>
                <c:pt idx="54">
                  <c:v>61.367760555591921</c:v>
                </c:pt>
                <c:pt idx="55">
                  <c:v>61.095363799475024</c:v>
                </c:pt>
                <c:pt idx="56">
                  <c:v>60.743623708052773</c:v>
                </c:pt>
                <c:pt idx="57">
                  <c:v>60.367394015411236</c:v>
                </c:pt>
                <c:pt idx="58">
                  <c:v>60.238731676216418</c:v>
                </c:pt>
                <c:pt idx="59">
                  <c:v>62.006472087105145</c:v>
                </c:pt>
                <c:pt idx="60">
                  <c:v>64.137455034519746</c:v>
                </c:pt>
                <c:pt idx="61">
                  <c:v>66.117682741168565</c:v>
                </c:pt>
                <c:pt idx="62">
                  <c:v>67.73682282703966</c:v>
                </c:pt>
                <c:pt idx="63">
                  <c:v>66.743152690823052</c:v>
                </c:pt>
                <c:pt idx="64">
                  <c:v>68.24617515063008</c:v>
                </c:pt>
                <c:pt idx="65">
                  <c:v>67.224571971696676</c:v>
                </c:pt>
                <c:pt idx="66">
                  <c:v>69.865851888477962</c:v>
                </c:pt>
                <c:pt idx="67">
                  <c:v>69.118539266073014</c:v>
                </c:pt>
                <c:pt idx="68">
                  <c:v>70.398327137117761</c:v>
                </c:pt>
                <c:pt idx="69">
                  <c:v>70.823365978909365</c:v>
                </c:pt>
                <c:pt idx="70">
                  <c:v>71.036795569672805</c:v>
                </c:pt>
                <c:pt idx="71">
                  <c:v>71.825110753350955</c:v>
                </c:pt>
                <c:pt idx="72">
                  <c:v>71.123365917545115</c:v>
                </c:pt>
                <c:pt idx="73">
                  <c:v>73</c:v>
                </c:pt>
                <c:pt idx="74">
                  <c:v>73</c:v>
                </c:pt>
                <c:pt idx="75">
                  <c:v>76</c:v>
                </c:pt>
                <c:pt idx="76">
                  <c:v>76</c:v>
                </c:pt>
                <c:pt idx="77">
                  <c:v>78</c:v>
                </c:pt>
                <c:pt idx="78">
                  <c:v>78</c:v>
                </c:pt>
                <c:pt idx="79">
                  <c:v>78</c:v>
                </c:pt>
                <c:pt idx="80">
                  <c:v>81</c:v>
                </c:pt>
                <c:pt idx="81">
                  <c:v>81</c:v>
                </c:pt>
                <c:pt idx="82">
                  <c:v>79</c:v>
                </c:pt>
                <c:pt idx="83">
                  <c:v>73</c:v>
                </c:pt>
                <c:pt idx="84">
                  <c:v>70</c:v>
                </c:pt>
                <c:pt idx="85">
                  <c:v>67</c:v>
                </c:pt>
                <c:pt idx="86">
                  <c:v>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79A-054F-AB5C-D39EC4358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"/>
        <c:axId val="5"/>
      </c:scatterChart>
      <c:valAx>
        <c:axId val="4"/>
        <c:scaling>
          <c:orientation val="minMax"/>
          <c:max val="20611"/>
          <c:min val="20513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200" kern="1200">
                <a:latin typeface="+mn-lt"/>
                <a:ea typeface="Roboto"/>
                <a:cs typeface="+mn-cs"/>
              </a:defRPr>
            </a:pPr>
            <a:endParaRPr lang="en-US"/>
          </a:p>
        </c:txPr>
        <c:crossAx val="5"/>
        <c:crosses val="min"/>
        <c:crossBetween val="midCat"/>
        <c:majorUnit val="14"/>
      </c:valAx>
      <c:valAx>
        <c:axId val="5"/>
        <c:scaling>
          <c:orientation val="minMax"/>
          <c:max val="9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&quot;%&quot;;&quot;-&quot;#,##0&quot;%&quot;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200" kern="1200">
                <a:solidFill>
                  <a:schemeClr val="tx1"/>
                </a:solidFill>
                <a:latin typeface="+mn-lt"/>
                <a:ea typeface="Roboto"/>
                <a:cs typeface="+mn-cs"/>
              </a:defRPr>
            </a:pPr>
            <a:endParaRPr lang="en-US"/>
          </a:p>
        </c:txPr>
        <c:crossAx val="4"/>
        <c:crosses val="min"/>
        <c:crossBetween val="midCat"/>
        <c:majorUnit val="10"/>
      </c:valAx>
    </c:plotArea>
    <c:plotVisOnly val="0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110301768990635E-2"/>
          <c:y val="0.14092140921409213"/>
          <c:w val="0.89177939646201876"/>
          <c:h val="0.7181571815718157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395B7C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Sheet1!$A$1</c:f>
              <c:numCache>
                <c:formatCode>General</c:formatCode>
                <c:ptCount val="1"/>
                <c:pt idx="0">
                  <c:v>18106.683950425864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78-974C-8B93-9AA5D86B7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865640448"/>
        <c:axId val="1"/>
      </c:barChart>
      <c:catAx>
        <c:axId val="1865640448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8106.683950425864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86564044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763582966226141E-2"/>
          <c:y val="5.0711743772241996E-2"/>
          <c:w val="0.9065100342633382"/>
          <c:h val="0.89813167259786475"/>
        </c:manualLayout>
      </c:layout>
      <c:scatterChart>
        <c:scatterStyle val="lineMarker"/>
        <c:varyColors val="0"/>
        <c:ser>
          <c:idx val="0"/>
          <c:order val="0"/>
          <c:spPr>
            <a:ln w="28575" cmpd="sng" algn="ctr">
              <a:solidFill>
                <a:srgbClr val="4C6C9C"/>
              </a:solidFill>
              <a:prstDash val="solid"/>
            </a:ln>
          </c:spPr>
          <c:marker>
            <c:symbol val="none"/>
          </c:marker>
          <c:xVal>
            <c:numRef>
              <c:f>Sheet1!$A$1:$DS$1</c:f>
              <c:numCache>
                <c:formatCode>General</c:formatCode>
                <c:ptCount val="123"/>
                <c:pt idx="0">
                  <c:v>20454</c:v>
                </c:pt>
                <c:pt idx="1">
                  <c:v>20455</c:v>
                </c:pt>
                <c:pt idx="2">
                  <c:v>20456</c:v>
                </c:pt>
                <c:pt idx="3">
                  <c:v>20457</c:v>
                </c:pt>
                <c:pt idx="4">
                  <c:v>20458</c:v>
                </c:pt>
                <c:pt idx="5">
                  <c:v>20459</c:v>
                </c:pt>
                <c:pt idx="6">
                  <c:v>20460</c:v>
                </c:pt>
                <c:pt idx="7">
                  <c:v>20461</c:v>
                </c:pt>
                <c:pt idx="8">
                  <c:v>20462</c:v>
                </c:pt>
                <c:pt idx="9">
                  <c:v>20463</c:v>
                </c:pt>
                <c:pt idx="10">
                  <c:v>20464</c:v>
                </c:pt>
                <c:pt idx="11">
                  <c:v>20465</c:v>
                </c:pt>
                <c:pt idx="12">
                  <c:v>20466</c:v>
                </c:pt>
                <c:pt idx="13">
                  <c:v>20467</c:v>
                </c:pt>
                <c:pt idx="14">
                  <c:v>20468</c:v>
                </c:pt>
                <c:pt idx="15">
                  <c:v>20469</c:v>
                </c:pt>
                <c:pt idx="16">
                  <c:v>20470</c:v>
                </c:pt>
                <c:pt idx="17">
                  <c:v>20471</c:v>
                </c:pt>
                <c:pt idx="18">
                  <c:v>20472</c:v>
                </c:pt>
                <c:pt idx="19">
                  <c:v>20473</c:v>
                </c:pt>
                <c:pt idx="20">
                  <c:v>20474</c:v>
                </c:pt>
                <c:pt idx="21">
                  <c:v>20475</c:v>
                </c:pt>
                <c:pt idx="22">
                  <c:v>20476</c:v>
                </c:pt>
                <c:pt idx="23">
                  <c:v>20477</c:v>
                </c:pt>
                <c:pt idx="24">
                  <c:v>20478</c:v>
                </c:pt>
                <c:pt idx="25">
                  <c:v>20479</c:v>
                </c:pt>
                <c:pt idx="26">
                  <c:v>20480</c:v>
                </c:pt>
                <c:pt idx="27">
                  <c:v>20481</c:v>
                </c:pt>
                <c:pt idx="28">
                  <c:v>20482</c:v>
                </c:pt>
                <c:pt idx="29">
                  <c:v>20483</c:v>
                </c:pt>
                <c:pt idx="30">
                  <c:v>20484</c:v>
                </c:pt>
                <c:pt idx="31">
                  <c:v>20485</c:v>
                </c:pt>
                <c:pt idx="32">
                  <c:v>20486</c:v>
                </c:pt>
                <c:pt idx="33">
                  <c:v>20487</c:v>
                </c:pt>
                <c:pt idx="34">
                  <c:v>20488</c:v>
                </c:pt>
                <c:pt idx="35">
                  <c:v>20489</c:v>
                </c:pt>
                <c:pt idx="36">
                  <c:v>20490</c:v>
                </c:pt>
                <c:pt idx="37">
                  <c:v>20491</c:v>
                </c:pt>
                <c:pt idx="38">
                  <c:v>20492</c:v>
                </c:pt>
                <c:pt idx="39">
                  <c:v>20493</c:v>
                </c:pt>
                <c:pt idx="40">
                  <c:v>20494</c:v>
                </c:pt>
                <c:pt idx="41">
                  <c:v>20495</c:v>
                </c:pt>
                <c:pt idx="42">
                  <c:v>20496</c:v>
                </c:pt>
                <c:pt idx="43">
                  <c:v>20497</c:v>
                </c:pt>
                <c:pt idx="44">
                  <c:v>20498</c:v>
                </c:pt>
                <c:pt idx="45">
                  <c:v>20499</c:v>
                </c:pt>
                <c:pt idx="46">
                  <c:v>20500</c:v>
                </c:pt>
                <c:pt idx="47">
                  <c:v>20501</c:v>
                </c:pt>
                <c:pt idx="48">
                  <c:v>20502</c:v>
                </c:pt>
                <c:pt idx="49">
                  <c:v>20503</c:v>
                </c:pt>
                <c:pt idx="50">
                  <c:v>20504</c:v>
                </c:pt>
                <c:pt idx="51">
                  <c:v>20505</c:v>
                </c:pt>
                <c:pt idx="52">
                  <c:v>20506</c:v>
                </c:pt>
                <c:pt idx="53">
                  <c:v>20507</c:v>
                </c:pt>
                <c:pt idx="54">
                  <c:v>20508</c:v>
                </c:pt>
                <c:pt idx="55">
                  <c:v>20509</c:v>
                </c:pt>
                <c:pt idx="56">
                  <c:v>20510</c:v>
                </c:pt>
                <c:pt idx="57">
                  <c:v>20511</c:v>
                </c:pt>
                <c:pt idx="58">
                  <c:v>20512</c:v>
                </c:pt>
                <c:pt idx="59">
                  <c:v>20513</c:v>
                </c:pt>
                <c:pt idx="60">
                  <c:v>20514</c:v>
                </c:pt>
                <c:pt idx="61">
                  <c:v>20515</c:v>
                </c:pt>
                <c:pt idx="62">
                  <c:v>20516</c:v>
                </c:pt>
                <c:pt idx="63">
                  <c:v>20517</c:v>
                </c:pt>
                <c:pt idx="64">
                  <c:v>20518</c:v>
                </c:pt>
                <c:pt idx="65">
                  <c:v>20519</c:v>
                </c:pt>
                <c:pt idx="66">
                  <c:v>20520</c:v>
                </c:pt>
                <c:pt idx="67">
                  <c:v>20521</c:v>
                </c:pt>
                <c:pt idx="68">
                  <c:v>20522</c:v>
                </c:pt>
                <c:pt idx="69">
                  <c:v>20523</c:v>
                </c:pt>
                <c:pt idx="70">
                  <c:v>20524</c:v>
                </c:pt>
                <c:pt idx="71">
                  <c:v>20525</c:v>
                </c:pt>
                <c:pt idx="72">
                  <c:v>20526</c:v>
                </c:pt>
                <c:pt idx="73">
                  <c:v>20527</c:v>
                </c:pt>
                <c:pt idx="74">
                  <c:v>20528</c:v>
                </c:pt>
                <c:pt idx="75">
                  <c:v>20529</c:v>
                </c:pt>
                <c:pt idx="76">
                  <c:v>20530</c:v>
                </c:pt>
                <c:pt idx="77">
                  <c:v>20531</c:v>
                </c:pt>
                <c:pt idx="78">
                  <c:v>20532</c:v>
                </c:pt>
                <c:pt idx="79">
                  <c:v>20535</c:v>
                </c:pt>
                <c:pt idx="80">
                  <c:v>20536</c:v>
                </c:pt>
                <c:pt idx="81">
                  <c:v>20537</c:v>
                </c:pt>
                <c:pt idx="82">
                  <c:v>20538</c:v>
                </c:pt>
                <c:pt idx="83">
                  <c:v>20539</c:v>
                </c:pt>
                <c:pt idx="84">
                  <c:v>20542</c:v>
                </c:pt>
                <c:pt idx="85">
                  <c:v>20543</c:v>
                </c:pt>
                <c:pt idx="86">
                  <c:v>20544</c:v>
                </c:pt>
                <c:pt idx="87">
                  <c:v>20545</c:v>
                </c:pt>
                <c:pt idx="88">
                  <c:v>20549</c:v>
                </c:pt>
                <c:pt idx="89">
                  <c:v>20550</c:v>
                </c:pt>
                <c:pt idx="90">
                  <c:v>20551</c:v>
                </c:pt>
                <c:pt idx="91">
                  <c:v>20552</c:v>
                </c:pt>
                <c:pt idx="92">
                  <c:v>20553</c:v>
                </c:pt>
                <c:pt idx="93">
                  <c:v>20556</c:v>
                </c:pt>
                <c:pt idx="94">
                  <c:v>20557</c:v>
                </c:pt>
                <c:pt idx="95">
                  <c:v>20558</c:v>
                </c:pt>
                <c:pt idx="96">
                  <c:v>20559</c:v>
                </c:pt>
                <c:pt idx="97">
                  <c:v>20560</c:v>
                </c:pt>
                <c:pt idx="98">
                  <c:v>20563</c:v>
                </c:pt>
                <c:pt idx="99">
                  <c:v>20564</c:v>
                </c:pt>
                <c:pt idx="100">
                  <c:v>20565</c:v>
                </c:pt>
                <c:pt idx="101">
                  <c:v>20566</c:v>
                </c:pt>
                <c:pt idx="102">
                  <c:v>20567</c:v>
                </c:pt>
                <c:pt idx="103">
                  <c:v>20570</c:v>
                </c:pt>
                <c:pt idx="104">
                  <c:v>20571</c:v>
                </c:pt>
                <c:pt idx="105">
                  <c:v>20572</c:v>
                </c:pt>
                <c:pt idx="106">
                  <c:v>20573</c:v>
                </c:pt>
                <c:pt idx="107">
                  <c:v>20574</c:v>
                </c:pt>
                <c:pt idx="108">
                  <c:v>20577</c:v>
                </c:pt>
                <c:pt idx="109">
                  <c:v>20578</c:v>
                </c:pt>
                <c:pt idx="110">
                  <c:v>20579</c:v>
                </c:pt>
                <c:pt idx="111">
                  <c:v>20580</c:v>
                </c:pt>
                <c:pt idx="112">
                  <c:v>20581</c:v>
                </c:pt>
                <c:pt idx="113">
                  <c:v>20584</c:v>
                </c:pt>
                <c:pt idx="114">
                  <c:v>20585</c:v>
                </c:pt>
                <c:pt idx="115">
                  <c:v>20586</c:v>
                </c:pt>
                <c:pt idx="116">
                  <c:v>20587</c:v>
                </c:pt>
                <c:pt idx="117">
                  <c:v>20588</c:v>
                </c:pt>
                <c:pt idx="118">
                  <c:v>20591</c:v>
                </c:pt>
                <c:pt idx="119">
                  <c:v>20592</c:v>
                </c:pt>
                <c:pt idx="120">
                  <c:v>20593</c:v>
                </c:pt>
                <c:pt idx="121">
                  <c:v>20594</c:v>
                </c:pt>
                <c:pt idx="122">
                  <c:v>20595</c:v>
                </c:pt>
              </c:numCache>
            </c:numRef>
          </c:xVal>
          <c:yVal>
            <c:numRef>
              <c:f>Sheet1!$A$2:$DS$2</c:f>
              <c:numCache>
                <c:formatCode>General</c:formatCode>
                <c:ptCount val="123"/>
                <c:pt idx="0">
                  <c:v>100.57561486132916</c:v>
                </c:pt>
                <c:pt idx="1">
                  <c:v>100</c:v>
                </c:pt>
                <c:pt idx="2">
                  <c:v>99.406942264085117</c:v>
                </c:pt>
                <c:pt idx="3">
                  <c:v>98.813884528170234</c:v>
                </c:pt>
                <c:pt idx="4">
                  <c:v>98.220826792255352</c:v>
                </c:pt>
                <c:pt idx="5">
                  <c:v>98.377812663526953</c:v>
                </c:pt>
                <c:pt idx="6">
                  <c:v>96.023024594453162</c:v>
                </c:pt>
                <c:pt idx="7">
                  <c:v>95.290423861852432</c:v>
                </c:pt>
                <c:pt idx="8">
                  <c:v>100.57561486132914</c:v>
                </c:pt>
                <c:pt idx="9">
                  <c:v>100.34885749171463</c:v>
                </c:pt>
                <c:pt idx="10">
                  <c:v>100.12210012210012</c:v>
                </c:pt>
                <c:pt idx="11">
                  <c:v>99.895342752485604</c:v>
                </c:pt>
                <c:pt idx="12">
                  <c:v>102.1978021978022</c:v>
                </c:pt>
                <c:pt idx="13">
                  <c:v>105.75614861329147</c:v>
                </c:pt>
                <c:pt idx="14">
                  <c:v>106.59340659340658</c:v>
                </c:pt>
                <c:pt idx="15">
                  <c:v>105.54683411826268</c:v>
                </c:pt>
                <c:pt idx="16">
                  <c:v>106.07012035583463</c:v>
                </c:pt>
                <c:pt idx="17">
                  <c:v>106.5934065934066</c:v>
                </c:pt>
                <c:pt idx="18">
                  <c:v>107.11669283097855</c:v>
                </c:pt>
                <c:pt idx="19">
                  <c:v>108.37257980115125</c:v>
                </c:pt>
                <c:pt idx="20">
                  <c:v>111.14599686028258</c:v>
                </c:pt>
                <c:pt idx="21">
                  <c:v>108.89586603872317</c:v>
                </c:pt>
                <c:pt idx="22">
                  <c:v>110.15175300889587</c:v>
                </c:pt>
                <c:pt idx="23">
                  <c:v>109.43659515088086</c:v>
                </c:pt>
                <c:pt idx="24">
                  <c:v>108.72143729286587</c:v>
                </c:pt>
                <c:pt idx="25">
                  <c:v>108.00627943485087</c:v>
                </c:pt>
                <c:pt idx="26">
                  <c:v>112.14024071166928</c:v>
                </c:pt>
                <c:pt idx="27">
                  <c:v>114.54735740450026</c:v>
                </c:pt>
                <c:pt idx="28">
                  <c:v>117.63474620617478</c:v>
                </c:pt>
                <c:pt idx="29">
                  <c:v>119.15227629513345</c:v>
                </c:pt>
                <c:pt idx="30">
                  <c:v>115.75091575091575</c:v>
                </c:pt>
                <c:pt idx="31">
                  <c:v>112.34955520669807</c:v>
                </c:pt>
                <c:pt idx="32">
                  <c:v>108.94819466248038</c:v>
                </c:pt>
                <c:pt idx="33">
                  <c:v>112.50654107796964</c:v>
                </c:pt>
                <c:pt idx="34">
                  <c:v>113.39612768184196</c:v>
                </c:pt>
                <c:pt idx="35">
                  <c:v>109.62846677132393</c:v>
                </c:pt>
                <c:pt idx="36">
                  <c:v>110.20408163265306</c:v>
                </c:pt>
                <c:pt idx="37">
                  <c:v>111.23321123321124</c:v>
                </c:pt>
                <c:pt idx="38">
                  <c:v>112.2623408337694</c:v>
                </c:pt>
                <c:pt idx="39">
                  <c:v>113.29147043432758</c:v>
                </c:pt>
                <c:pt idx="40">
                  <c:v>112.14024071166928</c:v>
                </c:pt>
                <c:pt idx="41">
                  <c:v>113.86708529565674</c:v>
                </c:pt>
                <c:pt idx="42">
                  <c:v>110.41339612768184</c:v>
                </c:pt>
                <c:pt idx="43">
                  <c:v>113.91941391941393</c:v>
                </c:pt>
                <c:pt idx="44">
                  <c:v>113.97174254317112</c:v>
                </c:pt>
                <c:pt idx="45">
                  <c:v>114.02407116692829</c:v>
                </c:pt>
                <c:pt idx="46">
                  <c:v>114.07639979068549</c:v>
                </c:pt>
                <c:pt idx="47">
                  <c:v>114.23338566195709</c:v>
                </c:pt>
                <c:pt idx="48">
                  <c:v>120.93144950287807</c:v>
                </c:pt>
                <c:pt idx="49">
                  <c:v>125.53636839351125</c:v>
                </c:pt>
                <c:pt idx="50">
                  <c:v>124.33281004709576</c:v>
                </c:pt>
                <c:pt idx="51">
                  <c:v>126.23408337694052</c:v>
                </c:pt>
                <c:pt idx="52">
                  <c:v>128.13535670678527</c:v>
                </c:pt>
                <c:pt idx="53">
                  <c:v>130.03663003663004</c:v>
                </c:pt>
                <c:pt idx="54">
                  <c:v>131.86813186813185</c:v>
                </c:pt>
                <c:pt idx="55">
                  <c:v>129.25170068027211</c:v>
                </c:pt>
                <c:pt idx="56">
                  <c:v>127.89115646258503</c:v>
                </c:pt>
                <c:pt idx="57">
                  <c:v>127.0538984824699</c:v>
                </c:pt>
                <c:pt idx="58">
                  <c:v>132.46118960404675</c:v>
                </c:pt>
                <c:pt idx="59">
                  <c:v>137.86848072562358</c:v>
                </c:pt>
                <c:pt idx="60">
                  <c:v>143.27577184720042</c:v>
                </c:pt>
                <c:pt idx="61">
                  <c:v>155.20669806384092</c:v>
                </c:pt>
                <c:pt idx="62">
                  <c:v>163.57927786499212</c:v>
                </c:pt>
                <c:pt idx="63">
                  <c:v>170.74829931972789</c:v>
                </c:pt>
                <c:pt idx="64">
                  <c:v>179.1732077446363</c:v>
                </c:pt>
                <c:pt idx="65">
                  <c:v>173.52171637885922</c:v>
                </c:pt>
                <c:pt idx="66">
                  <c:v>167.87022501308215</c:v>
                </c:pt>
                <c:pt idx="67">
                  <c:v>162.21873364730507</c:v>
                </c:pt>
                <c:pt idx="68">
                  <c:v>167.39926739926739</c:v>
                </c:pt>
                <c:pt idx="69">
                  <c:v>185.45264259549973</c:v>
                </c:pt>
                <c:pt idx="70">
                  <c:v>196.38932496075353</c:v>
                </c:pt>
                <c:pt idx="71">
                  <c:v>198.43014128728413</c:v>
                </c:pt>
                <c:pt idx="72">
                  <c:v>195.76138147566718</c:v>
                </c:pt>
                <c:pt idx="73">
                  <c:v>193.09262166405023</c:v>
                </c:pt>
                <c:pt idx="74">
                  <c:v>190.42386185243328</c:v>
                </c:pt>
                <c:pt idx="75">
                  <c:v>199.16274201988489</c:v>
                </c:pt>
                <c:pt idx="76">
                  <c:v>218.26268969126113</c:v>
                </c:pt>
                <c:pt idx="77">
                  <c:v>215.59392987964415</c:v>
                </c:pt>
                <c:pt idx="78">
                  <c:v>233.07169021454735</c:v>
                </c:pt>
                <c:pt idx="79">
                  <c:v>205.59916274201987</c:v>
                </c:pt>
                <c:pt idx="80">
                  <c:v>204.97121925693352</c:v>
                </c:pt>
                <c:pt idx="81">
                  <c:v>199.84301412872841</c:v>
                </c:pt>
                <c:pt idx="82">
                  <c:v>210.98901098901098</c:v>
                </c:pt>
                <c:pt idx="83">
                  <c:v>227.52485609628468</c:v>
                </c:pt>
                <c:pt idx="84">
                  <c:v>221.71637885923599</c:v>
                </c:pt>
                <c:pt idx="85">
                  <c:v>207.48299319727892</c:v>
                </c:pt>
                <c:pt idx="86">
                  <c:v>200.88958660387232</c:v>
                </c:pt>
                <c:pt idx="87">
                  <c:v>222.50130821559392</c:v>
                </c:pt>
                <c:pt idx="88">
                  <c:v>216.43118785975929</c:v>
                </c:pt>
                <c:pt idx="89">
                  <c:v>214.54735740450022</c:v>
                </c:pt>
                <c:pt idx="90">
                  <c:v>200.15698587127159</c:v>
                </c:pt>
                <c:pt idx="91">
                  <c:v>202.93040289999999</c:v>
                </c:pt>
                <c:pt idx="92">
                  <c:v>192.83097849999999</c:v>
                </c:pt>
                <c:pt idx="93">
                  <c:v>196.12768184196756</c:v>
                </c:pt>
                <c:pt idx="94">
                  <c:v>191.47043432757718</c:v>
                </c:pt>
                <c:pt idx="95">
                  <c:v>197.80219780219781</c:v>
                </c:pt>
                <c:pt idx="96">
                  <c:v>202.19780219780219</c:v>
                </c:pt>
                <c:pt idx="97">
                  <c:v>182.78388278388277</c:v>
                </c:pt>
                <c:pt idx="98">
                  <c:v>188.80167451596023</c:v>
                </c:pt>
                <c:pt idx="99">
                  <c:v>192.67399267399267</c:v>
                </c:pt>
                <c:pt idx="100">
                  <c:v>207.22135007849292</c:v>
                </c:pt>
                <c:pt idx="101">
                  <c:v>213.23914181057037</c:v>
                </c:pt>
                <c:pt idx="102">
                  <c:v>210.57038199895342</c:v>
                </c:pt>
                <c:pt idx="103">
                  <c:v>210.72736787022501</c:v>
                </c:pt>
                <c:pt idx="104">
                  <c:v>211.77394029999999</c:v>
                </c:pt>
                <c:pt idx="105">
                  <c:v>227.31554159999999</c:v>
                </c:pt>
                <c:pt idx="106">
                  <c:v>224.33280999999999</c:v>
                </c:pt>
                <c:pt idx="107">
                  <c:v>214.23338570000001</c:v>
                </c:pt>
                <c:pt idx="108">
                  <c:v>217.8440607</c:v>
                </c:pt>
                <c:pt idx="109">
                  <c:v>218.84</c:v>
                </c:pt>
                <c:pt idx="110">
                  <c:v>204.76</c:v>
                </c:pt>
                <c:pt idx="111">
                  <c:v>209.1</c:v>
                </c:pt>
                <c:pt idx="112">
                  <c:v>208.9</c:v>
                </c:pt>
                <c:pt idx="113">
                  <c:v>215.12</c:v>
                </c:pt>
                <c:pt idx="114">
                  <c:v>219.41391941391939</c:v>
                </c:pt>
                <c:pt idx="115">
                  <c:v>213.23914181057037</c:v>
                </c:pt>
                <c:pt idx="116">
                  <c:v>215.43694400837256</c:v>
                </c:pt>
                <c:pt idx="117">
                  <c:v>223.18158032443745</c:v>
                </c:pt>
                <c:pt idx="118">
                  <c:v>219.30926216640501</c:v>
                </c:pt>
                <c:pt idx="119">
                  <c:v>214.02407116692831</c:v>
                </c:pt>
                <c:pt idx="120">
                  <c:v>214.02407116692831</c:v>
                </c:pt>
                <c:pt idx="121">
                  <c:v>214.02407116692831</c:v>
                </c:pt>
                <c:pt idx="122">
                  <c:v>214.02407116692831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DE0-5C4D-84AC-A18B5087B262}"/>
            </c:ext>
          </c:extLst>
        </c:ser>
        <c:ser>
          <c:idx val="1"/>
          <c:order val="1"/>
          <c:spPr>
            <a:ln w="28575" cmpd="sng" algn="ctr">
              <a:solidFill>
                <a:srgbClr val="A9C9D6"/>
              </a:solidFill>
              <a:prstDash val="solid"/>
            </a:ln>
          </c:spPr>
          <c:marker>
            <c:symbol val="none"/>
          </c:marker>
          <c:xVal>
            <c:numRef>
              <c:f>Sheet1!$A$1:$DS$1</c:f>
              <c:numCache>
                <c:formatCode>General</c:formatCode>
                <c:ptCount val="123"/>
                <c:pt idx="0">
                  <c:v>20454</c:v>
                </c:pt>
                <c:pt idx="1">
                  <c:v>20455</c:v>
                </c:pt>
                <c:pt idx="2">
                  <c:v>20456</c:v>
                </c:pt>
                <c:pt idx="3">
                  <c:v>20457</c:v>
                </c:pt>
                <c:pt idx="4">
                  <c:v>20458</c:v>
                </c:pt>
                <c:pt idx="5">
                  <c:v>20459</c:v>
                </c:pt>
                <c:pt idx="6">
                  <c:v>20460</c:v>
                </c:pt>
                <c:pt idx="7">
                  <c:v>20461</c:v>
                </c:pt>
                <c:pt idx="8">
                  <c:v>20462</c:v>
                </c:pt>
                <c:pt idx="9">
                  <c:v>20463</c:v>
                </c:pt>
                <c:pt idx="10">
                  <c:v>20464</c:v>
                </c:pt>
                <c:pt idx="11">
                  <c:v>20465</c:v>
                </c:pt>
                <c:pt idx="12">
                  <c:v>20466</c:v>
                </c:pt>
                <c:pt idx="13">
                  <c:v>20467</c:v>
                </c:pt>
                <c:pt idx="14">
                  <c:v>20468</c:v>
                </c:pt>
                <c:pt idx="15">
                  <c:v>20469</c:v>
                </c:pt>
                <c:pt idx="16">
                  <c:v>20470</c:v>
                </c:pt>
                <c:pt idx="17">
                  <c:v>20471</c:v>
                </c:pt>
                <c:pt idx="18">
                  <c:v>20472</c:v>
                </c:pt>
                <c:pt idx="19">
                  <c:v>20473</c:v>
                </c:pt>
                <c:pt idx="20">
                  <c:v>20474</c:v>
                </c:pt>
                <c:pt idx="21">
                  <c:v>20475</c:v>
                </c:pt>
                <c:pt idx="22">
                  <c:v>20476</c:v>
                </c:pt>
                <c:pt idx="23">
                  <c:v>20477</c:v>
                </c:pt>
                <c:pt idx="24">
                  <c:v>20478</c:v>
                </c:pt>
                <c:pt idx="25">
                  <c:v>20479</c:v>
                </c:pt>
                <c:pt idx="26">
                  <c:v>20480</c:v>
                </c:pt>
                <c:pt idx="27">
                  <c:v>20481</c:v>
                </c:pt>
                <c:pt idx="28">
                  <c:v>20482</c:v>
                </c:pt>
                <c:pt idx="29">
                  <c:v>20483</c:v>
                </c:pt>
                <c:pt idx="30">
                  <c:v>20484</c:v>
                </c:pt>
                <c:pt idx="31">
                  <c:v>20485</c:v>
                </c:pt>
                <c:pt idx="32">
                  <c:v>20486</c:v>
                </c:pt>
                <c:pt idx="33">
                  <c:v>20487</c:v>
                </c:pt>
                <c:pt idx="34">
                  <c:v>20488</c:v>
                </c:pt>
                <c:pt idx="35">
                  <c:v>20489</c:v>
                </c:pt>
                <c:pt idx="36">
                  <c:v>20490</c:v>
                </c:pt>
                <c:pt idx="37">
                  <c:v>20491</c:v>
                </c:pt>
                <c:pt idx="38">
                  <c:v>20492</c:v>
                </c:pt>
                <c:pt idx="39">
                  <c:v>20493</c:v>
                </c:pt>
                <c:pt idx="40">
                  <c:v>20494</c:v>
                </c:pt>
                <c:pt idx="41">
                  <c:v>20495</c:v>
                </c:pt>
                <c:pt idx="42">
                  <c:v>20496</c:v>
                </c:pt>
                <c:pt idx="43">
                  <c:v>20497</c:v>
                </c:pt>
                <c:pt idx="44">
                  <c:v>20498</c:v>
                </c:pt>
                <c:pt idx="45">
                  <c:v>20499</c:v>
                </c:pt>
                <c:pt idx="46">
                  <c:v>20500</c:v>
                </c:pt>
                <c:pt idx="47">
                  <c:v>20501</c:v>
                </c:pt>
                <c:pt idx="48">
                  <c:v>20502</c:v>
                </c:pt>
                <c:pt idx="49">
                  <c:v>20503</c:v>
                </c:pt>
                <c:pt idx="50">
                  <c:v>20504</c:v>
                </c:pt>
                <c:pt idx="51">
                  <c:v>20505</c:v>
                </c:pt>
                <c:pt idx="52">
                  <c:v>20506</c:v>
                </c:pt>
                <c:pt idx="53">
                  <c:v>20507</c:v>
                </c:pt>
                <c:pt idx="54">
                  <c:v>20508</c:v>
                </c:pt>
                <c:pt idx="55">
                  <c:v>20509</c:v>
                </c:pt>
                <c:pt idx="56">
                  <c:v>20510</c:v>
                </c:pt>
                <c:pt idx="57">
                  <c:v>20511</c:v>
                </c:pt>
                <c:pt idx="58">
                  <c:v>20512</c:v>
                </c:pt>
                <c:pt idx="59">
                  <c:v>20513</c:v>
                </c:pt>
                <c:pt idx="60">
                  <c:v>20514</c:v>
                </c:pt>
                <c:pt idx="61">
                  <c:v>20515</c:v>
                </c:pt>
                <c:pt idx="62">
                  <c:v>20516</c:v>
                </c:pt>
                <c:pt idx="63">
                  <c:v>20517</c:v>
                </c:pt>
                <c:pt idx="64">
                  <c:v>20518</c:v>
                </c:pt>
                <c:pt idx="65">
                  <c:v>20519</c:v>
                </c:pt>
                <c:pt idx="66">
                  <c:v>20520</c:v>
                </c:pt>
                <c:pt idx="67">
                  <c:v>20521</c:v>
                </c:pt>
                <c:pt idx="68">
                  <c:v>20522</c:v>
                </c:pt>
                <c:pt idx="69">
                  <c:v>20523</c:v>
                </c:pt>
                <c:pt idx="70">
                  <c:v>20524</c:v>
                </c:pt>
                <c:pt idx="71">
                  <c:v>20525</c:v>
                </c:pt>
                <c:pt idx="72">
                  <c:v>20526</c:v>
                </c:pt>
                <c:pt idx="73">
                  <c:v>20527</c:v>
                </c:pt>
                <c:pt idx="74">
                  <c:v>20528</c:v>
                </c:pt>
                <c:pt idx="75">
                  <c:v>20529</c:v>
                </c:pt>
                <c:pt idx="76">
                  <c:v>20530</c:v>
                </c:pt>
                <c:pt idx="77">
                  <c:v>20531</c:v>
                </c:pt>
                <c:pt idx="78">
                  <c:v>20532</c:v>
                </c:pt>
                <c:pt idx="79">
                  <c:v>20535</c:v>
                </c:pt>
                <c:pt idx="80">
                  <c:v>20536</c:v>
                </c:pt>
                <c:pt idx="81">
                  <c:v>20537</c:v>
                </c:pt>
                <c:pt idx="82">
                  <c:v>20538</c:v>
                </c:pt>
                <c:pt idx="83">
                  <c:v>20539</c:v>
                </c:pt>
                <c:pt idx="84">
                  <c:v>20542</c:v>
                </c:pt>
                <c:pt idx="85">
                  <c:v>20543</c:v>
                </c:pt>
                <c:pt idx="86">
                  <c:v>20544</c:v>
                </c:pt>
                <c:pt idx="87">
                  <c:v>20545</c:v>
                </c:pt>
                <c:pt idx="88">
                  <c:v>20549</c:v>
                </c:pt>
                <c:pt idx="89">
                  <c:v>20550</c:v>
                </c:pt>
                <c:pt idx="90">
                  <c:v>20551</c:v>
                </c:pt>
                <c:pt idx="91">
                  <c:v>20552</c:v>
                </c:pt>
                <c:pt idx="92">
                  <c:v>20553</c:v>
                </c:pt>
                <c:pt idx="93">
                  <c:v>20556</c:v>
                </c:pt>
                <c:pt idx="94">
                  <c:v>20557</c:v>
                </c:pt>
                <c:pt idx="95">
                  <c:v>20558</c:v>
                </c:pt>
                <c:pt idx="96">
                  <c:v>20559</c:v>
                </c:pt>
                <c:pt idx="97">
                  <c:v>20560</c:v>
                </c:pt>
                <c:pt idx="98">
                  <c:v>20563</c:v>
                </c:pt>
                <c:pt idx="99">
                  <c:v>20564</c:v>
                </c:pt>
                <c:pt idx="100">
                  <c:v>20565</c:v>
                </c:pt>
                <c:pt idx="101">
                  <c:v>20566</c:v>
                </c:pt>
                <c:pt idx="102">
                  <c:v>20567</c:v>
                </c:pt>
                <c:pt idx="103">
                  <c:v>20570</c:v>
                </c:pt>
                <c:pt idx="104">
                  <c:v>20571</c:v>
                </c:pt>
                <c:pt idx="105">
                  <c:v>20572</c:v>
                </c:pt>
                <c:pt idx="106">
                  <c:v>20573</c:v>
                </c:pt>
                <c:pt idx="107">
                  <c:v>20574</c:v>
                </c:pt>
                <c:pt idx="108">
                  <c:v>20577</c:v>
                </c:pt>
                <c:pt idx="109">
                  <c:v>20578</c:v>
                </c:pt>
                <c:pt idx="110">
                  <c:v>20579</c:v>
                </c:pt>
                <c:pt idx="111">
                  <c:v>20580</c:v>
                </c:pt>
                <c:pt idx="112">
                  <c:v>20581</c:v>
                </c:pt>
                <c:pt idx="113">
                  <c:v>20584</c:v>
                </c:pt>
                <c:pt idx="114">
                  <c:v>20585</c:v>
                </c:pt>
                <c:pt idx="115">
                  <c:v>20586</c:v>
                </c:pt>
                <c:pt idx="116">
                  <c:v>20587</c:v>
                </c:pt>
                <c:pt idx="117">
                  <c:v>20588</c:v>
                </c:pt>
                <c:pt idx="118">
                  <c:v>20591</c:v>
                </c:pt>
                <c:pt idx="119">
                  <c:v>20592</c:v>
                </c:pt>
                <c:pt idx="120">
                  <c:v>20593</c:v>
                </c:pt>
                <c:pt idx="121">
                  <c:v>20594</c:v>
                </c:pt>
                <c:pt idx="122">
                  <c:v>20595</c:v>
                </c:pt>
              </c:numCache>
            </c:numRef>
          </c:xVal>
          <c:yVal>
            <c:numRef>
              <c:f>Sheet1!$A$3:$DS$3</c:f>
              <c:numCache>
                <c:formatCode>General</c:formatCode>
                <c:ptCount val="123"/>
                <c:pt idx="0">
                  <c:v>100</c:v>
                </c:pt>
                <c:pt idx="1">
                  <c:v>100</c:v>
                </c:pt>
                <c:pt idx="2">
                  <c:v>100.66666666666666</c:v>
                </c:pt>
                <c:pt idx="3">
                  <c:v>101.33333333333334</c:v>
                </c:pt>
                <c:pt idx="4">
                  <c:v>102</c:v>
                </c:pt>
                <c:pt idx="5">
                  <c:v>100</c:v>
                </c:pt>
                <c:pt idx="6">
                  <c:v>99</c:v>
                </c:pt>
                <c:pt idx="7">
                  <c:v>102</c:v>
                </c:pt>
                <c:pt idx="8">
                  <c:v>105</c:v>
                </c:pt>
                <c:pt idx="9">
                  <c:v>105.33333333333334</c:v>
                </c:pt>
                <c:pt idx="10">
                  <c:v>105.66666666666666</c:v>
                </c:pt>
                <c:pt idx="11">
                  <c:v>106</c:v>
                </c:pt>
                <c:pt idx="12">
                  <c:v>109.00000000000001</c:v>
                </c:pt>
                <c:pt idx="13">
                  <c:v>111.00000000000001</c:v>
                </c:pt>
                <c:pt idx="14">
                  <c:v>107</c:v>
                </c:pt>
                <c:pt idx="15">
                  <c:v>108</c:v>
                </c:pt>
                <c:pt idx="16">
                  <c:v>108</c:v>
                </c:pt>
                <c:pt idx="17">
                  <c:v>108</c:v>
                </c:pt>
                <c:pt idx="18">
                  <c:v>108</c:v>
                </c:pt>
                <c:pt idx="19">
                  <c:v>109.00000000000001</c:v>
                </c:pt>
                <c:pt idx="20">
                  <c:v>108</c:v>
                </c:pt>
                <c:pt idx="21">
                  <c:v>106</c:v>
                </c:pt>
                <c:pt idx="22">
                  <c:v>110.00000000000001</c:v>
                </c:pt>
                <c:pt idx="23">
                  <c:v>109.75368400000001</c:v>
                </c:pt>
                <c:pt idx="24">
                  <c:v>109.507368</c:v>
                </c:pt>
                <c:pt idx="25">
                  <c:v>109.26105200000001</c:v>
                </c:pt>
                <c:pt idx="26">
                  <c:v>112.9557922</c:v>
                </c:pt>
                <c:pt idx="27">
                  <c:v>113.99999999999999</c:v>
                </c:pt>
                <c:pt idx="28">
                  <c:v>114.99999999999999</c:v>
                </c:pt>
                <c:pt idx="29">
                  <c:v>117</c:v>
                </c:pt>
                <c:pt idx="30">
                  <c:v>114.33333333333333</c:v>
                </c:pt>
                <c:pt idx="31">
                  <c:v>111.66666666666667</c:v>
                </c:pt>
                <c:pt idx="32">
                  <c:v>109.00000000000001</c:v>
                </c:pt>
                <c:pt idx="33">
                  <c:v>112.99999999999999</c:v>
                </c:pt>
                <c:pt idx="34">
                  <c:v>114.99999999999999</c:v>
                </c:pt>
                <c:pt idx="35">
                  <c:v>112.99999999999999</c:v>
                </c:pt>
                <c:pt idx="36">
                  <c:v>113.99999999999999</c:v>
                </c:pt>
                <c:pt idx="37">
                  <c:v>114.33333333333333</c:v>
                </c:pt>
                <c:pt idx="38">
                  <c:v>114.66666666666666</c:v>
                </c:pt>
                <c:pt idx="39">
                  <c:v>114.99999999999999</c:v>
                </c:pt>
                <c:pt idx="40">
                  <c:v>114.99999999999999</c:v>
                </c:pt>
                <c:pt idx="41">
                  <c:v>114.99999999999999</c:v>
                </c:pt>
                <c:pt idx="42">
                  <c:v>112.99999999999999</c:v>
                </c:pt>
                <c:pt idx="43">
                  <c:v>112.99999999999999</c:v>
                </c:pt>
                <c:pt idx="44">
                  <c:v>113.33333333333333</c:v>
                </c:pt>
                <c:pt idx="45">
                  <c:v>113.66666666666664</c:v>
                </c:pt>
                <c:pt idx="46">
                  <c:v>113.99999999999999</c:v>
                </c:pt>
                <c:pt idx="47">
                  <c:v>112.99999999999999</c:v>
                </c:pt>
                <c:pt idx="48">
                  <c:v>115.99999999999999</c:v>
                </c:pt>
                <c:pt idx="49">
                  <c:v>118</c:v>
                </c:pt>
                <c:pt idx="50">
                  <c:v>117</c:v>
                </c:pt>
                <c:pt idx="51">
                  <c:v>116.66666666666666</c:v>
                </c:pt>
                <c:pt idx="52">
                  <c:v>116.33333333333333</c:v>
                </c:pt>
                <c:pt idx="53">
                  <c:v>115.99999999999999</c:v>
                </c:pt>
                <c:pt idx="54">
                  <c:v>114.99999999999999</c:v>
                </c:pt>
                <c:pt idx="55">
                  <c:v>113.99999999999999</c:v>
                </c:pt>
                <c:pt idx="56">
                  <c:v>115.99999999999999</c:v>
                </c:pt>
                <c:pt idx="57">
                  <c:v>114.99999999999999</c:v>
                </c:pt>
                <c:pt idx="58">
                  <c:v>118.33333333333333</c:v>
                </c:pt>
                <c:pt idx="59">
                  <c:v>121.66666666666666</c:v>
                </c:pt>
                <c:pt idx="60">
                  <c:v>125</c:v>
                </c:pt>
                <c:pt idx="61">
                  <c:v>134</c:v>
                </c:pt>
                <c:pt idx="62">
                  <c:v>132</c:v>
                </c:pt>
                <c:pt idx="63">
                  <c:v>143</c:v>
                </c:pt>
                <c:pt idx="64">
                  <c:v>154</c:v>
                </c:pt>
                <c:pt idx="65">
                  <c:v>153.33333333333334</c:v>
                </c:pt>
                <c:pt idx="66">
                  <c:v>152.66666666666666</c:v>
                </c:pt>
                <c:pt idx="67">
                  <c:v>152</c:v>
                </c:pt>
                <c:pt idx="68">
                  <c:v>154</c:v>
                </c:pt>
                <c:pt idx="69">
                  <c:v>147</c:v>
                </c:pt>
                <c:pt idx="70">
                  <c:v>165</c:v>
                </c:pt>
                <c:pt idx="71">
                  <c:v>167</c:v>
                </c:pt>
                <c:pt idx="72">
                  <c:v>165.66666666666666</c:v>
                </c:pt>
                <c:pt idx="73">
                  <c:v>164.33333333333334</c:v>
                </c:pt>
                <c:pt idx="74">
                  <c:v>163</c:v>
                </c:pt>
                <c:pt idx="75">
                  <c:v>175</c:v>
                </c:pt>
                <c:pt idx="76">
                  <c:v>176</c:v>
                </c:pt>
                <c:pt idx="77">
                  <c:v>183</c:v>
                </c:pt>
                <c:pt idx="78">
                  <c:v>191</c:v>
                </c:pt>
                <c:pt idx="79">
                  <c:v>167</c:v>
                </c:pt>
                <c:pt idx="80">
                  <c:v>175</c:v>
                </c:pt>
                <c:pt idx="81">
                  <c:v>176</c:v>
                </c:pt>
                <c:pt idx="82">
                  <c:v>183</c:v>
                </c:pt>
                <c:pt idx="83">
                  <c:v>196</c:v>
                </c:pt>
                <c:pt idx="84">
                  <c:v>197</c:v>
                </c:pt>
                <c:pt idx="85">
                  <c:v>204</c:v>
                </c:pt>
                <c:pt idx="86">
                  <c:v>193</c:v>
                </c:pt>
                <c:pt idx="87">
                  <c:v>206</c:v>
                </c:pt>
                <c:pt idx="88">
                  <c:v>223</c:v>
                </c:pt>
                <c:pt idx="89">
                  <c:v>197</c:v>
                </c:pt>
                <c:pt idx="90">
                  <c:v>192</c:v>
                </c:pt>
                <c:pt idx="91">
                  <c:v>192</c:v>
                </c:pt>
                <c:pt idx="92">
                  <c:v>192</c:v>
                </c:pt>
                <c:pt idx="93">
                  <c:v>199</c:v>
                </c:pt>
                <c:pt idx="94">
                  <c:v>191</c:v>
                </c:pt>
                <c:pt idx="95">
                  <c:v>185</c:v>
                </c:pt>
                <c:pt idx="96">
                  <c:v>188</c:v>
                </c:pt>
                <c:pt idx="97">
                  <c:v>159</c:v>
                </c:pt>
                <c:pt idx="98">
                  <c:v>167</c:v>
                </c:pt>
                <c:pt idx="99">
                  <c:v>171</c:v>
                </c:pt>
                <c:pt idx="100">
                  <c:v>183</c:v>
                </c:pt>
                <c:pt idx="101">
                  <c:v>183</c:v>
                </c:pt>
                <c:pt idx="102">
                  <c:v>180</c:v>
                </c:pt>
                <c:pt idx="103">
                  <c:v>184</c:v>
                </c:pt>
                <c:pt idx="104">
                  <c:v>167</c:v>
                </c:pt>
                <c:pt idx="105">
                  <c:v>178</c:v>
                </c:pt>
                <c:pt idx="106">
                  <c:v>175</c:v>
                </c:pt>
                <c:pt idx="107">
                  <c:v>170</c:v>
                </c:pt>
                <c:pt idx="108">
                  <c:v>177</c:v>
                </c:pt>
                <c:pt idx="109">
                  <c:v>170</c:v>
                </c:pt>
                <c:pt idx="110">
                  <c:v>159</c:v>
                </c:pt>
                <c:pt idx="111">
                  <c:v>159</c:v>
                </c:pt>
                <c:pt idx="112">
                  <c:v>160</c:v>
                </c:pt>
                <c:pt idx="113">
                  <c:v>164</c:v>
                </c:pt>
                <c:pt idx="114">
                  <c:v>179.68699580509843</c:v>
                </c:pt>
                <c:pt idx="115">
                  <c:v>177.92836398838335</c:v>
                </c:pt>
                <c:pt idx="116">
                  <c:v>178.94482090997096</c:v>
                </c:pt>
                <c:pt idx="117">
                  <c:v>183.86576314940305</c:v>
                </c:pt>
                <c:pt idx="118">
                  <c:v>188.3349467570184</c:v>
                </c:pt>
                <c:pt idx="119">
                  <c:v>180.17102291061599</c:v>
                </c:pt>
                <c:pt idx="120">
                  <c:v>180.1022910616</c:v>
                </c:pt>
                <c:pt idx="121">
                  <c:v>180.1022910616</c:v>
                </c:pt>
                <c:pt idx="122">
                  <c:v>180.1022910616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DE0-5C4D-84AC-A18B5087B262}"/>
            </c:ext>
          </c:extLst>
        </c:ser>
        <c:ser>
          <c:idx val="2"/>
          <c:order val="2"/>
          <c:spPr>
            <a:ln w="28575" cmpd="sng" algn="ctr">
              <a:solidFill>
                <a:srgbClr val="919090"/>
              </a:solidFill>
              <a:prstDash val="solid"/>
            </a:ln>
          </c:spPr>
          <c:marker>
            <c:symbol val="none"/>
          </c:marker>
          <c:xVal>
            <c:numRef>
              <c:f>Sheet1!$A$1:$DS$1</c:f>
              <c:numCache>
                <c:formatCode>General</c:formatCode>
                <c:ptCount val="123"/>
                <c:pt idx="0">
                  <c:v>20454</c:v>
                </c:pt>
                <c:pt idx="1">
                  <c:v>20455</c:v>
                </c:pt>
                <c:pt idx="2">
                  <c:v>20456</c:v>
                </c:pt>
                <c:pt idx="3">
                  <c:v>20457</c:v>
                </c:pt>
                <c:pt idx="4">
                  <c:v>20458</c:v>
                </c:pt>
                <c:pt idx="5">
                  <c:v>20459</c:v>
                </c:pt>
                <c:pt idx="6">
                  <c:v>20460</c:v>
                </c:pt>
                <c:pt idx="7">
                  <c:v>20461</c:v>
                </c:pt>
                <c:pt idx="8">
                  <c:v>20462</c:v>
                </c:pt>
                <c:pt idx="9">
                  <c:v>20463</c:v>
                </c:pt>
                <c:pt idx="10">
                  <c:v>20464</c:v>
                </c:pt>
                <c:pt idx="11">
                  <c:v>20465</c:v>
                </c:pt>
                <c:pt idx="12">
                  <c:v>20466</c:v>
                </c:pt>
                <c:pt idx="13">
                  <c:v>20467</c:v>
                </c:pt>
                <c:pt idx="14">
                  <c:v>20468</c:v>
                </c:pt>
                <c:pt idx="15">
                  <c:v>20469</c:v>
                </c:pt>
                <c:pt idx="16">
                  <c:v>20470</c:v>
                </c:pt>
                <c:pt idx="17">
                  <c:v>20471</c:v>
                </c:pt>
                <c:pt idx="18">
                  <c:v>20472</c:v>
                </c:pt>
                <c:pt idx="19">
                  <c:v>20473</c:v>
                </c:pt>
                <c:pt idx="20">
                  <c:v>20474</c:v>
                </c:pt>
                <c:pt idx="21">
                  <c:v>20475</c:v>
                </c:pt>
                <c:pt idx="22">
                  <c:v>20476</c:v>
                </c:pt>
                <c:pt idx="23">
                  <c:v>20477</c:v>
                </c:pt>
                <c:pt idx="24">
                  <c:v>20478</c:v>
                </c:pt>
                <c:pt idx="25">
                  <c:v>20479</c:v>
                </c:pt>
                <c:pt idx="26">
                  <c:v>20480</c:v>
                </c:pt>
                <c:pt idx="27">
                  <c:v>20481</c:v>
                </c:pt>
                <c:pt idx="28">
                  <c:v>20482</c:v>
                </c:pt>
                <c:pt idx="29">
                  <c:v>20483</c:v>
                </c:pt>
                <c:pt idx="30">
                  <c:v>20484</c:v>
                </c:pt>
                <c:pt idx="31">
                  <c:v>20485</c:v>
                </c:pt>
                <c:pt idx="32">
                  <c:v>20486</c:v>
                </c:pt>
                <c:pt idx="33">
                  <c:v>20487</c:v>
                </c:pt>
                <c:pt idx="34">
                  <c:v>20488</c:v>
                </c:pt>
                <c:pt idx="35">
                  <c:v>20489</c:v>
                </c:pt>
                <c:pt idx="36">
                  <c:v>20490</c:v>
                </c:pt>
                <c:pt idx="37">
                  <c:v>20491</c:v>
                </c:pt>
                <c:pt idx="38">
                  <c:v>20492</c:v>
                </c:pt>
                <c:pt idx="39">
                  <c:v>20493</c:v>
                </c:pt>
                <c:pt idx="40">
                  <c:v>20494</c:v>
                </c:pt>
                <c:pt idx="41">
                  <c:v>20495</c:v>
                </c:pt>
                <c:pt idx="42">
                  <c:v>20496</c:v>
                </c:pt>
                <c:pt idx="43">
                  <c:v>20497</c:v>
                </c:pt>
                <c:pt idx="44">
                  <c:v>20498</c:v>
                </c:pt>
                <c:pt idx="45">
                  <c:v>20499</c:v>
                </c:pt>
                <c:pt idx="46">
                  <c:v>20500</c:v>
                </c:pt>
                <c:pt idx="47">
                  <c:v>20501</c:v>
                </c:pt>
                <c:pt idx="48">
                  <c:v>20502</c:v>
                </c:pt>
                <c:pt idx="49">
                  <c:v>20503</c:v>
                </c:pt>
                <c:pt idx="50">
                  <c:v>20504</c:v>
                </c:pt>
                <c:pt idx="51">
                  <c:v>20505</c:v>
                </c:pt>
                <c:pt idx="52">
                  <c:v>20506</c:v>
                </c:pt>
                <c:pt idx="53">
                  <c:v>20507</c:v>
                </c:pt>
                <c:pt idx="54">
                  <c:v>20508</c:v>
                </c:pt>
                <c:pt idx="55">
                  <c:v>20509</c:v>
                </c:pt>
                <c:pt idx="56">
                  <c:v>20510</c:v>
                </c:pt>
                <c:pt idx="57">
                  <c:v>20511</c:v>
                </c:pt>
                <c:pt idx="58">
                  <c:v>20512</c:v>
                </c:pt>
                <c:pt idx="59">
                  <c:v>20513</c:v>
                </c:pt>
                <c:pt idx="60">
                  <c:v>20514</c:v>
                </c:pt>
                <c:pt idx="61">
                  <c:v>20515</c:v>
                </c:pt>
                <c:pt idx="62">
                  <c:v>20516</c:v>
                </c:pt>
                <c:pt idx="63">
                  <c:v>20517</c:v>
                </c:pt>
                <c:pt idx="64">
                  <c:v>20518</c:v>
                </c:pt>
                <c:pt idx="65">
                  <c:v>20519</c:v>
                </c:pt>
                <c:pt idx="66">
                  <c:v>20520</c:v>
                </c:pt>
                <c:pt idx="67">
                  <c:v>20521</c:v>
                </c:pt>
                <c:pt idx="68">
                  <c:v>20522</c:v>
                </c:pt>
                <c:pt idx="69">
                  <c:v>20523</c:v>
                </c:pt>
                <c:pt idx="70">
                  <c:v>20524</c:v>
                </c:pt>
                <c:pt idx="71">
                  <c:v>20525</c:v>
                </c:pt>
                <c:pt idx="72">
                  <c:v>20526</c:v>
                </c:pt>
                <c:pt idx="73">
                  <c:v>20527</c:v>
                </c:pt>
                <c:pt idx="74">
                  <c:v>20528</c:v>
                </c:pt>
                <c:pt idx="75">
                  <c:v>20529</c:v>
                </c:pt>
                <c:pt idx="76">
                  <c:v>20530</c:v>
                </c:pt>
                <c:pt idx="77">
                  <c:v>20531</c:v>
                </c:pt>
                <c:pt idx="78">
                  <c:v>20532</c:v>
                </c:pt>
                <c:pt idx="79">
                  <c:v>20535</c:v>
                </c:pt>
                <c:pt idx="80">
                  <c:v>20536</c:v>
                </c:pt>
                <c:pt idx="81">
                  <c:v>20537</c:v>
                </c:pt>
                <c:pt idx="82">
                  <c:v>20538</c:v>
                </c:pt>
                <c:pt idx="83">
                  <c:v>20539</c:v>
                </c:pt>
                <c:pt idx="84">
                  <c:v>20542</c:v>
                </c:pt>
                <c:pt idx="85">
                  <c:v>20543</c:v>
                </c:pt>
                <c:pt idx="86">
                  <c:v>20544</c:v>
                </c:pt>
                <c:pt idx="87">
                  <c:v>20545</c:v>
                </c:pt>
                <c:pt idx="88">
                  <c:v>20549</c:v>
                </c:pt>
                <c:pt idx="89">
                  <c:v>20550</c:v>
                </c:pt>
                <c:pt idx="90">
                  <c:v>20551</c:v>
                </c:pt>
                <c:pt idx="91">
                  <c:v>20552</c:v>
                </c:pt>
                <c:pt idx="92">
                  <c:v>20553</c:v>
                </c:pt>
                <c:pt idx="93">
                  <c:v>20556</c:v>
                </c:pt>
                <c:pt idx="94">
                  <c:v>20557</c:v>
                </c:pt>
                <c:pt idx="95">
                  <c:v>20558</c:v>
                </c:pt>
                <c:pt idx="96">
                  <c:v>20559</c:v>
                </c:pt>
                <c:pt idx="97">
                  <c:v>20560</c:v>
                </c:pt>
                <c:pt idx="98">
                  <c:v>20563</c:v>
                </c:pt>
                <c:pt idx="99">
                  <c:v>20564</c:v>
                </c:pt>
                <c:pt idx="100">
                  <c:v>20565</c:v>
                </c:pt>
                <c:pt idx="101">
                  <c:v>20566</c:v>
                </c:pt>
                <c:pt idx="102">
                  <c:v>20567</c:v>
                </c:pt>
                <c:pt idx="103">
                  <c:v>20570</c:v>
                </c:pt>
                <c:pt idx="104">
                  <c:v>20571</c:v>
                </c:pt>
                <c:pt idx="105">
                  <c:v>20572</c:v>
                </c:pt>
                <c:pt idx="106">
                  <c:v>20573</c:v>
                </c:pt>
                <c:pt idx="107">
                  <c:v>20574</c:v>
                </c:pt>
                <c:pt idx="108">
                  <c:v>20577</c:v>
                </c:pt>
                <c:pt idx="109">
                  <c:v>20578</c:v>
                </c:pt>
                <c:pt idx="110">
                  <c:v>20579</c:v>
                </c:pt>
                <c:pt idx="111">
                  <c:v>20580</c:v>
                </c:pt>
                <c:pt idx="112">
                  <c:v>20581</c:v>
                </c:pt>
                <c:pt idx="113">
                  <c:v>20584</c:v>
                </c:pt>
                <c:pt idx="114">
                  <c:v>20585</c:v>
                </c:pt>
                <c:pt idx="115">
                  <c:v>20586</c:v>
                </c:pt>
                <c:pt idx="116">
                  <c:v>20587</c:v>
                </c:pt>
                <c:pt idx="117">
                  <c:v>20588</c:v>
                </c:pt>
                <c:pt idx="118">
                  <c:v>20591</c:v>
                </c:pt>
                <c:pt idx="119">
                  <c:v>20592</c:v>
                </c:pt>
                <c:pt idx="120">
                  <c:v>20593</c:v>
                </c:pt>
                <c:pt idx="121">
                  <c:v>20594</c:v>
                </c:pt>
                <c:pt idx="122">
                  <c:v>20595</c:v>
                </c:pt>
              </c:numCache>
            </c:numRef>
          </c:xVal>
          <c:yVal>
            <c:numRef>
              <c:f>Sheet1!$A$4:$DS$4</c:f>
              <c:numCache>
                <c:formatCode>General</c:formatCode>
                <c:ptCount val="123"/>
                <c:pt idx="0">
                  <c:v>100</c:v>
                </c:pt>
                <c:pt idx="1">
                  <c:v>99.619771863117876</c:v>
                </c:pt>
                <c:pt idx="2">
                  <c:v>99.239543726235738</c:v>
                </c:pt>
                <c:pt idx="3">
                  <c:v>98.859315589353599</c:v>
                </c:pt>
                <c:pt idx="4">
                  <c:v>98.479087452471475</c:v>
                </c:pt>
                <c:pt idx="5">
                  <c:v>98.261814231395974</c:v>
                </c:pt>
                <c:pt idx="6">
                  <c:v>98.044541010320472</c:v>
                </c:pt>
                <c:pt idx="7">
                  <c:v>97.827267789244971</c:v>
                </c:pt>
                <c:pt idx="8">
                  <c:v>97.609994568169469</c:v>
                </c:pt>
                <c:pt idx="9">
                  <c:v>97.392721347093968</c:v>
                </c:pt>
                <c:pt idx="10">
                  <c:v>97.175448126018466</c:v>
                </c:pt>
                <c:pt idx="11">
                  <c:v>96.958174904942965</c:v>
                </c:pt>
                <c:pt idx="12">
                  <c:v>96.958174904942965</c:v>
                </c:pt>
                <c:pt idx="13">
                  <c:v>96.958174904942965</c:v>
                </c:pt>
                <c:pt idx="14">
                  <c:v>96.958174904942965</c:v>
                </c:pt>
                <c:pt idx="15">
                  <c:v>96.958174904942965</c:v>
                </c:pt>
                <c:pt idx="16">
                  <c:v>96.958174904942965</c:v>
                </c:pt>
                <c:pt idx="17">
                  <c:v>96.958174904942965</c:v>
                </c:pt>
                <c:pt idx="18">
                  <c:v>96.958174904942965</c:v>
                </c:pt>
                <c:pt idx="19">
                  <c:v>97.121129820749587</c:v>
                </c:pt>
                <c:pt idx="20">
                  <c:v>97.284084736556224</c:v>
                </c:pt>
                <c:pt idx="21">
                  <c:v>97.447039652362847</c:v>
                </c:pt>
                <c:pt idx="22">
                  <c:v>97.609994568169483</c:v>
                </c:pt>
                <c:pt idx="23">
                  <c:v>97.772949483976106</c:v>
                </c:pt>
                <c:pt idx="24">
                  <c:v>97.935904399782743</c:v>
                </c:pt>
                <c:pt idx="25">
                  <c:v>98.098859315589365</c:v>
                </c:pt>
                <c:pt idx="26">
                  <c:v>98.207495926127123</c:v>
                </c:pt>
                <c:pt idx="27">
                  <c:v>98.316132536664867</c:v>
                </c:pt>
                <c:pt idx="28">
                  <c:v>98.424769147202625</c:v>
                </c:pt>
                <c:pt idx="29">
                  <c:v>98.533405757740368</c:v>
                </c:pt>
                <c:pt idx="30">
                  <c:v>98.642042368278126</c:v>
                </c:pt>
                <c:pt idx="31">
                  <c:v>98.75067897881587</c:v>
                </c:pt>
                <c:pt idx="32">
                  <c:v>98.859315589353628</c:v>
                </c:pt>
                <c:pt idx="33">
                  <c:v>99.076588810429129</c:v>
                </c:pt>
                <c:pt idx="34">
                  <c:v>99.293862031504631</c:v>
                </c:pt>
                <c:pt idx="35">
                  <c:v>99.511135252580132</c:v>
                </c:pt>
                <c:pt idx="36">
                  <c:v>99.728408473655634</c:v>
                </c:pt>
                <c:pt idx="37">
                  <c:v>99.945681694731135</c:v>
                </c:pt>
                <c:pt idx="38">
                  <c:v>100.16295491580664</c:v>
                </c:pt>
                <c:pt idx="39">
                  <c:v>100.38022813688214</c:v>
                </c:pt>
                <c:pt idx="40">
                  <c:v>100.21727322107552</c:v>
                </c:pt>
                <c:pt idx="41">
                  <c:v>100.05431830526888</c:v>
                </c:pt>
                <c:pt idx="42">
                  <c:v>99.891363389462256</c:v>
                </c:pt>
                <c:pt idx="43">
                  <c:v>99.728408473655634</c:v>
                </c:pt>
                <c:pt idx="44">
                  <c:v>99.565453557849011</c:v>
                </c:pt>
                <c:pt idx="45">
                  <c:v>99.402498642042374</c:v>
                </c:pt>
                <c:pt idx="46">
                  <c:v>99.239543726235752</c:v>
                </c:pt>
                <c:pt idx="47">
                  <c:v>98.859315589353628</c:v>
                </c:pt>
                <c:pt idx="48">
                  <c:v>98.479087452471489</c:v>
                </c:pt>
                <c:pt idx="49">
                  <c:v>98.098859315589365</c:v>
                </c:pt>
                <c:pt idx="50">
                  <c:v>97.718631178707227</c:v>
                </c:pt>
                <c:pt idx="51">
                  <c:v>97.338403041825103</c:v>
                </c:pt>
                <c:pt idx="52">
                  <c:v>96.958174904942965</c:v>
                </c:pt>
                <c:pt idx="53">
                  <c:v>96.577946768060841</c:v>
                </c:pt>
                <c:pt idx="54">
                  <c:v>96.958174904942965</c:v>
                </c:pt>
                <c:pt idx="55">
                  <c:v>97.338403041825103</c:v>
                </c:pt>
                <c:pt idx="56">
                  <c:v>97.718631178707227</c:v>
                </c:pt>
                <c:pt idx="57">
                  <c:v>98.098859315589365</c:v>
                </c:pt>
                <c:pt idx="58">
                  <c:v>98.479087452471489</c:v>
                </c:pt>
                <c:pt idx="59">
                  <c:v>98.859315589353628</c:v>
                </c:pt>
                <c:pt idx="60">
                  <c:v>99.239543726235752</c:v>
                </c:pt>
                <c:pt idx="61">
                  <c:v>100.76045627376428</c:v>
                </c:pt>
                <c:pt idx="62">
                  <c:v>102.28136882129279</c:v>
                </c:pt>
                <c:pt idx="63">
                  <c:v>103.80228136882131</c:v>
                </c:pt>
                <c:pt idx="64">
                  <c:v>105.32319391634982</c:v>
                </c:pt>
                <c:pt idx="65">
                  <c:v>106.84410646387835</c:v>
                </c:pt>
                <c:pt idx="66">
                  <c:v>108.36501901140686</c:v>
                </c:pt>
                <c:pt idx="67">
                  <c:v>109.88593155893538</c:v>
                </c:pt>
                <c:pt idx="68">
                  <c:v>111.13525258011953</c:v>
                </c:pt>
                <c:pt idx="69">
                  <c:v>112.38457360130366</c:v>
                </c:pt>
                <c:pt idx="70">
                  <c:v>113.6338946224878</c:v>
                </c:pt>
                <c:pt idx="71">
                  <c:v>114.88321564367193</c:v>
                </c:pt>
                <c:pt idx="72">
                  <c:v>116.13253666485608</c:v>
                </c:pt>
                <c:pt idx="73">
                  <c:v>117.38185768604021</c:v>
                </c:pt>
                <c:pt idx="74">
                  <c:v>118.63117870722435</c:v>
                </c:pt>
                <c:pt idx="75">
                  <c:v>119.22868006518198</c:v>
                </c:pt>
                <c:pt idx="76">
                  <c:v>119.82618142313962</c:v>
                </c:pt>
                <c:pt idx="77">
                  <c:v>120.42368278109724</c:v>
                </c:pt>
                <c:pt idx="78">
                  <c:v>121.02118413905487</c:v>
                </c:pt>
                <c:pt idx="79">
                  <c:v>122.81368821292776</c:v>
                </c:pt>
                <c:pt idx="80">
                  <c:v>123.35687126561652</c:v>
                </c:pt>
                <c:pt idx="81">
                  <c:v>123.90005431830527</c:v>
                </c:pt>
                <c:pt idx="82">
                  <c:v>124.44323737099403</c:v>
                </c:pt>
                <c:pt idx="83">
                  <c:v>124.98642042368279</c:v>
                </c:pt>
                <c:pt idx="84">
                  <c:v>126.61596958174906</c:v>
                </c:pt>
                <c:pt idx="85">
                  <c:v>126.98035487959443</c:v>
                </c:pt>
                <c:pt idx="86">
                  <c:v>127.3447401774398</c:v>
                </c:pt>
                <c:pt idx="87">
                  <c:v>127.70912547528518</c:v>
                </c:pt>
                <c:pt idx="88">
                  <c:v>129.16666666666669</c:v>
                </c:pt>
                <c:pt idx="89">
                  <c:v>129.29114611624118</c:v>
                </c:pt>
                <c:pt idx="90">
                  <c:v>129.4156255658157</c:v>
                </c:pt>
                <c:pt idx="91">
                  <c:v>129.5401050153902</c:v>
                </c:pt>
                <c:pt idx="92">
                  <c:v>129.66458446496469</c:v>
                </c:pt>
                <c:pt idx="93">
                  <c:v>130.0380228136882</c:v>
                </c:pt>
                <c:pt idx="94">
                  <c:v>130.0380228136882</c:v>
                </c:pt>
                <c:pt idx="95">
                  <c:v>130.0380228136882</c:v>
                </c:pt>
                <c:pt idx="96">
                  <c:v>130.0380228136882</c:v>
                </c:pt>
                <c:pt idx="97">
                  <c:v>130.0380228136882</c:v>
                </c:pt>
                <c:pt idx="98">
                  <c:v>130.0380228136882</c:v>
                </c:pt>
                <c:pt idx="99">
                  <c:v>130.4725692558392</c:v>
                </c:pt>
                <c:pt idx="100">
                  <c:v>130.90711569799021</c:v>
                </c:pt>
                <c:pt idx="101">
                  <c:v>131.34166214014121</c:v>
                </c:pt>
                <c:pt idx="102">
                  <c:v>131.77620858229224</c:v>
                </c:pt>
                <c:pt idx="103">
                  <c:v>133.07984790874525</c:v>
                </c:pt>
                <c:pt idx="104">
                  <c:v>133.52558392178165</c:v>
                </c:pt>
                <c:pt idx="105">
                  <c:v>133.97131993481804</c:v>
                </c:pt>
                <c:pt idx="106">
                  <c:v>134.41705594785444</c:v>
                </c:pt>
                <c:pt idx="107">
                  <c:v>134.8627919608908</c:v>
                </c:pt>
                <c:pt idx="108">
                  <c:v>136.19999999999999</c:v>
                </c:pt>
                <c:pt idx="109">
                  <c:v>135.75285714285712</c:v>
                </c:pt>
                <c:pt idx="110">
                  <c:v>135.30571428571429</c:v>
                </c:pt>
                <c:pt idx="111">
                  <c:v>134.85857142857142</c:v>
                </c:pt>
                <c:pt idx="112">
                  <c:v>134.41142857142856</c:v>
                </c:pt>
                <c:pt idx="113">
                  <c:v>133.07</c:v>
                </c:pt>
                <c:pt idx="114">
                  <c:v>132.34571428571428</c:v>
                </c:pt>
                <c:pt idx="115">
                  <c:v>131.62142857142857</c:v>
                </c:pt>
                <c:pt idx="116">
                  <c:v>130.89714285714285</c:v>
                </c:pt>
                <c:pt idx="117">
                  <c:v>130.17285714285714</c:v>
                </c:pt>
                <c:pt idx="118">
                  <c:v>128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DE0-5C4D-84AC-A18B5087B2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"/>
        <c:axId val="5"/>
      </c:scatterChart>
      <c:valAx>
        <c:axId val="4"/>
        <c:scaling>
          <c:orientation val="minMax"/>
          <c:max val="20597"/>
          <c:min val="20454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5"/>
        <c:crosses val="min"/>
        <c:crossBetween val="midCat"/>
      </c:valAx>
      <c:valAx>
        <c:axId val="5"/>
        <c:scaling>
          <c:orientation val="minMax"/>
          <c:max val="2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;&quot;-&quot;#,##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200" kern="1200">
                <a:solidFill>
                  <a:schemeClr val="tx1"/>
                </a:solidFill>
                <a:latin typeface="+mn-lt"/>
                <a:ea typeface="Roboto"/>
                <a:cs typeface="+mn-cs"/>
              </a:defRPr>
            </a:pPr>
            <a:endParaRPr lang="en-US"/>
          </a:p>
        </c:txPr>
        <c:crossAx val="4"/>
        <c:crosses val="min"/>
        <c:crossBetween val="midCat"/>
        <c:majorUnit val="50"/>
      </c:valAx>
    </c:plotArea>
    <c:plotVisOnly val="0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7532467532467527E-2"/>
          <c:y val="4.1106719367588931E-2"/>
          <c:w val="0.86493506493506489"/>
          <c:h val="0.91778656126482216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919090"/>
            </a:solidFill>
            <a:ln w="3175" cmpd="sng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Sheet1!$A$1:$E$1</c:f>
              <c:numCache>
                <c:formatCode>General</c:formatCode>
                <c:ptCount val="5"/>
                <c:pt idx="0">
                  <c:v>97</c:v>
                </c:pt>
                <c:pt idx="1">
                  <c:v>51</c:v>
                </c:pt>
                <c:pt idx="2">
                  <c:v>34</c:v>
                </c:pt>
                <c:pt idx="3">
                  <c:v>27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C9-2744-AEAC-7361E04CC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02250032"/>
        <c:axId val="1"/>
      </c:barChart>
      <c:catAx>
        <c:axId val="902250032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97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90225003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953995157384993E-2"/>
          <c:y val="0.10483870967741936"/>
          <c:w val="0.87409200968523004"/>
          <c:h val="0.79032258064516125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395B7C"/>
            </a:solidFill>
            <a:ln w="3175" cmpd="sng" algn="ctr">
              <a:solidFill>
                <a:schemeClr val="tx1"/>
              </a:solidFill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A9C9D6"/>
              </a:solidFill>
              <a:ln w="317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FB90-7A48-80E3-DE351CADE573}"/>
              </c:ext>
            </c:extLst>
          </c:dPt>
          <c:dPt>
            <c:idx val="2"/>
            <c:invertIfNegative val="0"/>
            <c:bubble3D val="0"/>
            <c:spPr>
              <a:solidFill>
                <a:srgbClr val="919090"/>
              </a:solidFill>
              <a:ln w="317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B90-7A48-80E3-DE351CADE573}"/>
              </c:ext>
            </c:extLst>
          </c:dPt>
          <c:val>
            <c:numRef>
              <c:f>Sheet1!$A$1:$C$1</c:f>
              <c:numCache>
                <c:formatCode>General</c:formatCode>
                <c:ptCount val="3"/>
                <c:pt idx="0">
                  <c:v>115.99999999999999</c:v>
                </c:pt>
                <c:pt idx="1">
                  <c:v>70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90-7A48-80E3-DE351CADE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632451392"/>
        <c:axId val="1"/>
      </c:barChart>
      <c:catAx>
        <c:axId val="1632451392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15.99999999999999"/>
          <c:min val="0"/>
        </c:scaling>
        <c:delete val="0"/>
        <c:axPos val="t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63245139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684051518524416E-3"/>
          <c:y val="2.8415300546448089E-2"/>
          <c:w val="0.98346318969629509"/>
          <c:h val="0.94316939890710383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A9C9D6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F0BF-AB44-8635-E8A3C76C195A}"/>
              </c:ext>
            </c:extLst>
          </c:dPt>
          <c:dPt>
            <c:idx val="10"/>
            <c:invertIfNegative val="0"/>
            <c:bubble3D val="0"/>
            <c:spPr>
              <a:solidFill>
                <a:srgbClr val="395B7C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0BF-AB44-8635-E8A3C76C195A}"/>
              </c:ext>
            </c:extLst>
          </c:dPt>
          <c:val>
            <c:numRef>
              <c:f>Sheet1!$A$1:$K$1</c:f>
              <c:numCache>
                <c:formatCode>General</c:formatCode>
                <c:ptCount val="11"/>
                <c:pt idx="0">
                  <c:v>266424.3</c:v>
                </c:pt>
                <c:pt idx="1">
                  <c:v>266424.3</c:v>
                </c:pt>
                <c:pt idx="2">
                  <c:v>364502.3</c:v>
                </c:pt>
                <c:pt idx="3">
                  <c:v>447286.69999999995</c:v>
                </c:pt>
                <c:pt idx="4">
                  <c:v>496983.39999999997</c:v>
                </c:pt>
                <c:pt idx="5">
                  <c:v>534397.79999999993</c:v>
                </c:pt>
                <c:pt idx="6">
                  <c:v>570461.39999999991</c:v>
                </c:pt>
                <c:pt idx="7">
                  <c:v>593535.69999999995</c:v>
                </c:pt>
                <c:pt idx="8">
                  <c:v>603102.89999999991</c:v>
                </c:pt>
                <c:pt idx="9">
                  <c:v>599870.59999999986</c:v>
                </c:pt>
                <c:pt idx="10">
                  <c:v>599870.59999999986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BF-AB44-8635-E8A3C76C195A}"/>
            </c:ext>
          </c:extLst>
        </c:ser>
        <c:ser>
          <c:idx val="1"/>
          <c:order val="1"/>
          <c:spPr>
            <a:solidFill>
              <a:srgbClr val="A9C9D6"/>
            </a:solidFill>
            <a:ln w="9525" cmpd="sng" algn="ctr">
              <a:solidFill>
                <a:schemeClr val="tx1"/>
              </a:solidFill>
              <a:prstDash val="solid"/>
            </a:ln>
          </c:spPr>
          <c:invertIfNegative val="0"/>
          <c:dPt>
            <c:idx val="8"/>
            <c:invertIfNegative val="0"/>
            <c:bubble3D val="0"/>
            <c:spPr>
              <a:solidFill>
                <a:srgbClr val="E79A96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0BF-AB44-8635-E8A3C76C195A}"/>
              </c:ext>
            </c:extLst>
          </c:dPt>
          <c:dPt>
            <c:idx val="9"/>
            <c:invertIfNegative val="0"/>
            <c:bubble3D val="0"/>
            <c:spPr>
              <a:solidFill>
                <a:srgbClr val="E79A96"/>
              </a:solidFill>
              <a:ln w="9525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F0BF-AB44-8635-E8A3C76C195A}"/>
              </c:ext>
            </c:extLst>
          </c:dPt>
          <c:val>
            <c:numRef>
              <c:f>Sheet1!$A$2:$K$2</c:f>
              <c:numCache>
                <c:formatCode>General</c:formatCode>
                <c:ptCount val="11"/>
                <c:pt idx="1">
                  <c:v>98078</c:v>
                </c:pt>
                <c:pt idx="2">
                  <c:v>82784.399999999965</c:v>
                </c:pt>
                <c:pt idx="3">
                  <c:v>49696.700000000012</c:v>
                </c:pt>
                <c:pt idx="4">
                  <c:v>37414.399999999965</c:v>
                </c:pt>
                <c:pt idx="5">
                  <c:v>36063.599999999977</c:v>
                </c:pt>
                <c:pt idx="6">
                  <c:v>23074.300000000047</c:v>
                </c:pt>
                <c:pt idx="7">
                  <c:v>11977.5</c:v>
                </c:pt>
                <c:pt idx="8">
                  <c:v>2410.3000000000466</c:v>
                </c:pt>
                <c:pt idx="9">
                  <c:v>3232.3000000000466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0BF-AB44-8635-E8A3C76C1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84273983"/>
        <c:axId val="1"/>
      </c:barChart>
      <c:catAx>
        <c:axId val="18427398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605513.19999999995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8427398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sv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sv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78D66D-E129-6B4D-8AAD-FB280B8BED71}" type="doc">
      <dgm:prSet loTypeId="urn:microsoft.com/office/officeart/2008/layout/Hexagon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ADD47B5-4031-8846-A84D-4B2E3EE175C6}">
      <dgm:prSet phldrT="[Text]" phldr="1"/>
      <dgm:spPr>
        <a:blipFill rotWithShape="0">
          <a:blip xmlns:r="http://schemas.openxmlformats.org/officeDocument/2006/relationships" r:embed="rId1"/>
          <a:stretch>
            <a:fillRect l="-14000" r="-14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3718232E-A395-2446-8E83-308C618F35AA}" type="parTrans" cxnId="{21832CDA-F6DA-C646-875F-49F90E69C2EA}">
      <dgm:prSet/>
      <dgm:spPr/>
      <dgm:t>
        <a:bodyPr/>
        <a:lstStyle/>
        <a:p>
          <a:endParaRPr lang="en-GB"/>
        </a:p>
      </dgm:t>
    </dgm:pt>
    <dgm:pt modelId="{FB89695D-0FCE-B140-A336-A65291CF3934}" type="sibTrans" cxnId="{21832CDA-F6DA-C646-875F-49F90E69C2EA}">
      <dgm:prSet/>
      <dgm:spPr>
        <a:blipFill>
          <a:blip xmlns:r="http://schemas.openxmlformats.org/officeDocument/2006/relationships" r:embed="rId2"/>
          <a:srcRect/>
          <a:stretch>
            <a:fillRect l="-15000" r="-15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9666308A-E285-FD41-A059-0A2851898679}">
      <dgm:prSet phldrT="[Text]"/>
      <dgm:spPr>
        <a:blipFill rotWithShape="0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l="-14000" r="-14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47AEC091-5A49-9341-9259-AE8EA0E7A73E}" type="parTrans" cxnId="{80AA62F1-CF01-724B-9776-C21410CBCF2F}">
      <dgm:prSet/>
      <dgm:spPr/>
      <dgm:t>
        <a:bodyPr/>
        <a:lstStyle/>
        <a:p>
          <a:endParaRPr lang="en-GB"/>
        </a:p>
      </dgm:t>
    </dgm:pt>
    <dgm:pt modelId="{5C50BB99-C61F-8643-8DB6-42976BA71D7C}" type="sibTrans" cxnId="{80AA62F1-CF01-724B-9776-C21410CBCF2F}">
      <dgm:prSet/>
      <dgm:spPr>
        <a:blipFill>
          <a:blip xmlns:r="http://schemas.openxmlformats.org/officeDocument/2006/relationships" r:embed="rId4"/>
          <a:srcRect/>
          <a:stretch>
            <a:fillRect l="-11000" r="-11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C7EDE064-9A80-374A-B627-279B5C873B99}">
      <dgm:prSet/>
      <dgm:spPr>
        <a:blipFill rotWithShape="0">
          <a:blip xmlns:r="http://schemas.openxmlformats.org/officeDocument/2006/relationships" r:embed="rId5"/>
          <a:stretch>
            <a:fillRect l="-15000" r="-15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492EC8F1-3606-7E48-BFFA-F901EBFCD81D}" type="parTrans" cxnId="{48D06C80-B9E7-4948-B79C-2C43BF122D1C}">
      <dgm:prSet/>
      <dgm:spPr/>
      <dgm:t>
        <a:bodyPr/>
        <a:lstStyle/>
        <a:p>
          <a:endParaRPr lang="en-GB"/>
        </a:p>
      </dgm:t>
    </dgm:pt>
    <dgm:pt modelId="{3AFFFBE2-EE51-9846-921B-6D3E65A8B111}" type="sibTrans" cxnId="{48D06C80-B9E7-4948-B79C-2C43BF122D1C}">
      <dgm:prSet/>
      <dgm:spPr>
        <a:blipFill>
          <a:blip xmlns:r="http://schemas.openxmlformats.org/officeDocument/2006/relationships" r:embed="rId6"/>
          <a:srcRect/>
          <a:stretch>
            <a:fillRect l="-14000" r="-14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C3DCC3B5-616F-F948-859D-C7C63D8468B2}">
      <dgm:prSet/>
      <dgm:spPr>
        <a:blipFill rotWithShape="0">
          <a:blip xmlns:r="http://schemas.openxmlformats.org/officeDocument/2006/relationships" r:embed="rId7"/>
          <a:stretch>
            <a:fillRect l="-14000" r="-14000"/>
          </a:stretch>
        </a:blipFill>
        <a:ln w="3175">
          <a:solidFill>
            <a:schemeClr val="bg2"/>
          </a:solidFill>
        </a:ln>
      </dgm:spPr>
      <dgm:t>
        <a:bodyPr/>
        <a:lstStyle/>
        <a:p>
          <a:endParaRPr lang="en-GB"/>
        </a:p>
      </dgm:t>
    </dgm:pt>
    <dgm:pt modelId="{4209DE68-4770-EB42-9A9D-BB8EF1B4B780}" type="parTrans" cxnId="{045F8456-C03A-CA43-89B8-F7D6F9F7F260}">
      <dgm:prSet/>
      <dgm:spPr/>
      <dgm:t>
        <a:bodyPr/>
        <a:lstStyle/>
        <a:p>
          <a:endParaRPr lang="en-GB"/>
        </a:p>
      </dgm:t>
    </dgm:pt>
    <dgm:pt modelId="{4C0F58C7-9C05-8949-8709-58B8B236463B}" type="sibTrans" cxnId="{045F8456-C03A-CA43-89B8-F7D6F9F7F260}">
      <dgm:prSet/>
      <dgm:spPr>
        <a:blipFill>
          <a:blip xmlns:r="http://schemas.openxmlformats.org/officeDocument/2006/relationships" r:embed="rId8"/>
          <a:srcRect/>
          <a:stretch>
            <a:fillRect l="-14000" r="-14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52D57E8C-0799-AB41-91F9-7F96ABCF515F}">
      <dgm:prSet/>
      <dgm:spPr>
        <a:blipFill rotWithShape="0">
          <a:blip xmlns:r="http://schemas.openxmlformats.org/officeDocument/2006/relationships" r:embed="rId9"/>
          <a:stretch>
            <a:fillRect l="-14000" r="-14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5B211D45-1C47-0C4F-8BA9-FB3ED11EC466}" type="parTrans" cxnId="{0345305F-E61C-C349-8247-E6614027DA0B}">
      <dgm:prSet/>
      <dgm:spPr/>
      <dgm:t>
        <a:bodyPr/>
        <a:lstStyle/>
        <a:p>
          <a:endParaRPr lang="en-GB"/>
        </a:p>
      </dgm:t>
    </dgm:pt>
    <dgm:pt modelId="{E3388556-0644-6445-A3D5-60B1C6F3B0CF}" type="sibTrans" cxnId="{0345305F-E61C-C349-8247-E6614027DA0B}">
      <dgm:prSet/>
      <dgm:spPr>
        <a:blipFill>
          <a:blip xmlns:r="http://schemas.openxmlformats.org/officeDocument/2006/relationships" r:embed="rId10"/>
          <a:srcRect/>
          <a:stretch>
            <a:fillRect l="-22000" r="-22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EE84A4C0-8264-B14B-B54A-06B59DEAF5A1}">
      <dgm:prSet/>
      <dgm:spPr>
        <a:blipFill rotWithShape="0">
          <a:blip xmlns:r="http://schemas.openxmlformats.org/officeDocument/2006/relationships" r:embed="rId11"/>
          <a:stretch>
            <a:fillRect l="-14000" r="-14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27DA501C-B8F5-C74A-9AA1-232E82FC3CB0}" type="parTrans" cxnId="{A9453577-3CB7-E443-93BA-236F304D4D19}">
      <dgm:prSet/>
      <dgm:spPr/>
      <dgm:t>
        <a:bodyPr/>
        <a:lstStyle/>
        <a:p>
          <a:endParaRPr lang="en-GB"/>
        </a:p>
      </dgm:t>
    </dgm:pt>
    <dgm:pt modelId="{68C66B88-AEE1-C84C-8F71-D0C4F5401CE8}" type="sibTrans" cxnId="{A9453577-3CB7-E443-93BA-236F304D4D19}">
      <dgm:prSet/>
      <dgm:spPr>
        <a:blipFill>
          <a:blip xmlns:r="http://schemas.openxmlformats.org/officeDocument/2006/relationships" r:embed="rId12"/>
          <a:srcRect/>
          <a:stretch>
            <a:fillRect l="-14000" r="-14000"/>
          </a:stretch>
        </a:blipFill>
        <a:ln w="3175"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/>
        </a:p>
      </dgm:t>
    </dgm:pt>
    <dgm:pt modelId="{CB51DDFF-C547-7A4C-B8A0-EE2B8639A685}" type="pres">
      <dgm:prSet presAssocID="{EC78D66D-E129-6B4D-8AAD-FB280B8BED71}" presName="Name0" presStyleCnt="0">
        <dgm:presLayoutVars>
          <dgm:chMax val="21"/>
          <dgm:chPref val="21"/>
        </dgm:presLayoutVars>
      </dgm:prSet>
      <dgm:spPr/>
    </dgm:pt>
    <dgm:pt modelId="{D8B39159-472D-214A-8754-516559112150}" type="pres">
      <dgm:prSet presAssocID="{0ADD47B5-4031-8846-A84D-4B2E3EE175C6}" presName="text1" presStyleCnt="0"/>
      <dgm:spPr/>
    </dgm:pt>
    <dgm:pt modelId="{371E9417-C2EE-0A4E-ACF7-21A6656A837B}" type="pres">
      <dgm:prSet presAssocID="{0ADD47B5-4031-8846-A84D-4B2E3EE175C6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F48B208C-3D83-C94C-A6DC-64DB4004488A}" type="pres">
      <dgm:prSet presAssocID="{0ADD47B5-4031-8846-A84D-4B2E3EE175C6}" presName="textaccent1" presStyleCnt="0"/>
      <dgm:spPr/>
    </dgm:pt>
    <dgm:pt modelId="{027C258F-7A96-CF48-9F54-BABD4C9AB028}" type="pres">
      <dgm:prSet presAssocID="{0ADD47B5-4031-8846-A84D-4B2E3EE175C6}" presName="accentRepeatNode" presStyleLbl="solidAlignAcc1" presStyleIdx="0" presStyleCnt="12"/>
      <dgm:spPr/>
    </dgm:pt>
    <dgm:pt modelId="{F064CD00-D052-3843-A528-E426D9313535}" type="pres">
      <dgm:prSet presAssocID="{FB89695D-0FCE-B140-A336-A65291CF3934}" presName="image1" presStyleCnt="0"/>
      <dgm:spPr/>
    </dgm:pt>
    <dgm:pt modelId="{6C859B2F-63B2-6246-BE8C-3C5DDBF140D7}" type="pres">
      <dgm:prSet presAssocID="{FB89695D-0FCE-B140-A336-A65291CF3934}" presName="imageRepeatNode" presStyleLbl="alignAcc1" presStyleIdx="0" presStyleCnt="6"/>
      <dgm:spPr/>
    </dgm:pt>
    <dgm:pt modelId="{5A12375F-62BE-1642-8AD7-7F0DF686C935}" type="pres">
      <dgm:prSet presAssocID="{FB89695D-0FCE-B140-A336-A65291CF3934}" presName="imageaccent1" presStyleCnt="0"/>
      <dgm:spPr/>
    </dgm:pt>
    <dgm:pt modelId="{5EE2A203-F234-0D4B-A84F-3D4AD1C0A40B}" type="pres">
      <dgm:prSet presAssocID="{FB89695D-0FCE-B140-A336-A65291CF3934}" presName="accentRepeatNode" presStyleLbl="solidAlignAcc1" presStyleIdx="1" presStyleCnt="12"/>
      <dgm:spPr/>
    </dgm:pt>
    <dgm:pt modelId="{1383678E-FA8E-5745-83D7-8FD02DD5404D}" type="pres">
      <dgm:prSet presAssocID="{9666308A-E285-FD41-A059-0A2851898679}" presName="text2" presStyleCnt="0"/>
      <dgm:spPr/>
    </dgm:pt>
    <dgm:pt modelId="{849987E6-4B25-C146-BB96-0008BA914CAC}" type="pres">
      <dgm:prSet presAssocID="{9666308A-E285-FD41-A059-0A2851898679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28DB8E47-6D27-E349-9E3C-FEEB347784BB}" type="pres">
      <dgm:prSet presAssocID="{9666308A-E285-FD41-A059-0A2851898679}" presName="textaccent2" presStyleCnt="0"/>
      <dgm:spPr/>
    </dgm:pt>
    <dgm:pt modelId="{91A4B9D9-C954-C14F-B0AC-8782AEBB4269}" type="pres">
      <dgm:prSet presAssocID="{9666308A-E285-FD41-A059-0A2851898679}" presName="accentRepeatNode" presStyleLbl="solidAlignAcc1" presStyleIdx="2" presStyleCnt="12"/>
      <dgm:spPr/>
    </dgm:pt>
    <dgm:pt modelId="{5A6BA1E6-49FD-2548-B83D-3A8CF15BDFC7}" type="pres">
      <dgm:prSet presAssocID="{5C50BB99-C61F-8643-8DB6-42976BA71D7C}" presName="image2" presStyleCnt="0"/>
      <dgm:spPr/>
    </dgm:pt>
    <dgm:pt modelId="{312AB247-A38D-214E-A67A-C0B65DD86C0E}" type="pres">
      <dgm:prSet presAssocID="{5C50BB99-C61F-8643-8DB6-42976BA71D7C}" presName="imageRepeatNode" presStyleLbl="alignAcc1" presStyleIdx="1" presStyleCnt="6"/>
      <dgm:spPr/>
    </dgm:pt>
    <dgm:pt modelId="{0D4FBE49-00DE-204A-AF1F-EB961D6B36EC}" type="pres">
      <dgm:prSet presAssocID="{5C50BB99-C61F-8643-8DB6-42976BA71D7C}" presName="imageaccent2" presStyleCnt="0"/>
      <dgm:spPr/>
    </dgm:pt>
    <dgm:pt modelId="{C0B84C0F-A69F-E648-9379-7815968A62A8}" type="pres">
      <dgm:prSet presAssocID="{5C50BB99-C61F-8643-8DB6-42976BA71D7C}" presName="accentRepeatNode" presStyleLbl="solidAlignAcc1" presStyleIdx="3" presStyleCnt="12"/>
      <dgm:spPr/>
    </dgm:pt>
    <dgm:pt modelId="{B9C7AAE8-7807-8549-92C6-5417CB5306EA}" type="pres">
      <dgm:prSet presAssocID="{C7EDE064-9A80-374A-B627-279B5C873B99}" presName="text3" presStyleCnt="0"/>
      <dgm:spPr/>
    </dgm:pt>
    <dgm:pt modelId="{45875F93-9B2C-C246-907B-DE0482EF7316}" type="pres">
      <dgm:prSet presAssocID="{C7EDE064-9A80-374A-B627-279B5C873B99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6DFDFBFF-CD63-674A-8546-48E63450E229}" type="pres">
      <dgm:prSet presAssocID="{C7EDE064-9A80-374A-B627-279B5C873B99}" presName="textaccent3" presStyleCnt="0"/>
      <dgm:spPr/>
    </dgm:pt>
    <dgm:pt modelId="{DBBE70CE-BE0F-5042-910A-5080861AD13C}" type="pres">
      <dgm:prSet presAssocID="{C7EDE064-9A80-374A-B627-279B5C873B99}" presName="accentRepeatNode" presStyleLbl="solidAlignAcc1" presStyleIdx="4" presStyleCnt="12"/>
      <dgm:spPr/>
    </dgm:pt>
    <dgm:pt modelId="{24111BD4-0118-6F4E-BDC8-900ACC6B72F5}" type="pres">
      <dgm:prSet presAssocID="{3AFFFBE2-EE51-9846-921B-6D3E65A8B111}" presName="image3" presStyleCnt="0"/>
      <dgm:spPr/>
    </dgm:pt>
    <dgm:pt modelId="{1BB0F143-19AB-A94F-A4B3-DB73A955BBD9}" type="pres">
      <dgm:prSet presAssocID="{3AFFFBE2-EE51-9846-921B-6D3E65A8B111}" presName="imageRepeatNode" presStyleLbl="alignAcc1" presStyleIdx="2" presStyleCnt="6"/>
      <dgm:spPr/>
    </dgm:pt>
    <dgm:pt modelId="{29DC5EF5-DDD5-9440-8841-CBA45D41FCB5}" type="pres">
      <dgm:prSet presAssocID="{3AFFFBE2-EE51-9846-921B-6D3E65A8B111}" presName="imageaccent3" presStyleCnt="0"/>
      <dgm:spPr/>
    </dgm:pt>
    <dgm:pt modelId="{F7949700-CE89-3B4C-A04C-11CFB987DEB8}" type="pres">
      <dgm:prSet presAssocID="{3AFFFBE2-EE51-9846-921B-6D3E65A8B111}" presName="accentRepeatNode" presStyleLbl="solidAlignAcc1" presStyleIdx="5" presStyleCnt="12"/>
      <dgm:spPr/>
    </dgm:pt>
    <dgm:pt modelId="{77BE1705-053F-1840-92FA-242D11689BEA}" type="pres">
      <dgm:prSet presAssocID="{C3DCC3B5-616F-F948-859D-C7C63D8468B2}" presName="text4" presStyleCnt="0"/>
      <dgm:spPr/>
    </dgm:pt>
    <dgm:pt modelId="{5EDCC4B7-8550-6A43-BE8B-6A72A56AAEEE}" type="pres">
      <dgm:prSet presAssocID="{C3DCC3B5-616F-F948-859D-C7C63D8468B2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D9A61F82-2EDB-634B-9D31-67CDF85B8039}" type="pres">
      <dgm:prSet presAssocID="{C3DCC3B5-616F-F948-859D-C7C63D8468B2}" presName="textaccent4" presStyleCnt="0"/>
      <dgm:spPr/>
    </dgm:pt>
    <dgm:pt modelId="{2A117D6D-53BE-F442-ABD9-210B1C21D172}" type="pres">
      <dgm:prSet presAssocID="{C3DCC3B5-616F-F948-859D-C7C63D8468B2}" presName="accentRepeatNode" presStyleLbl="solidAlignAcc1" presStyleIdx="6" presStyleCnt="12"/>
      <dgm:spPr/>
    </dgm:pt>
    <dgm:pt modelId="{75669A6B-C97C-0F45-88AF-53A0BCEAB94C}" type="pres">
      <dgm:prSet presAssocID="{4C0F58C7-9C05-8949-8709-58B8B236463B}" presName="image4" presStyleCnt="0"/>
      <dgm:spPr/>
    </dgm:pt>
    <dgm:pt modelId="{05019D5D-1859-8F40-90B1-B81FBF484A87}" type="pres">
      <dgm:prSet presAssocID="{4C0F58C7-9C05-8949-8709-58B8B236463B}" presName="imageRepeatNode" presStyleLbl="alignAcc1" presStyleIdx="3" presStyleCnt="6"/>
      <dgm:spPr/>
    </dgm:pt>
    <dgm:pt modelId="{831E26FD-D8F3-0646-8397-FC88F28F01A7}" type="pres">
      <dgm:prSet presAssocID="{4C0F58C7-9C05-8949-8709-58B8B236463B}" presName="imageaccent4" presStyleCnt="0"/>
      <dgm:spPr/>
    </dgm:pt>
    <dgm:pt modelId="{C9791682-36A4-0945-B70D-607BF2BE5166}" type="pres">
      <dgm:prSet presAssocID="{4C0F58C7-9C05-8949-8709-58B8B236463B}" presName="accentRepeatNode" presStyleLbl="solidAlignAcc1" presStyleIdx="7" presStyleCnt="12"/>
      <dgm:spPr/>
    </dgm:pt>
    <dgm:pt modelId="{0BA9B8E4-1BF1-234F-96A7-7212F9FF6D15}" type="pres">
      <dgm:prSet presAssocID="{52D57E8C-0799-AB41-91F9-7F96ABCF515F}" presName="text5" presStyleCnt="0"/>
      <dgm:spPr/>
    </dgm:pt>
    <dgm:pt modelId="{174C7BA8-EB47-A648-93F4-540F433E8DB8}" type="pres">
      <dgm:prSet presAssocID="{52D57E8C-0799-AB41-91F9-7F96ABCF515F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558F787F-35C0-294A-9D55-342699E532F3}" type="pres">
      <dgm:prSet presAssocID="{52D57E8C-0799-AB41-91F9-7F96ABCF515F}" presName="textaccent5" presStyleCnt="0"/>
      <dgm:spPr/>
    </dgm:pt>
    <dgm:pt modelId="{B4789E37-AC19-FD48-9822-D6B1F734C62D}" type="pres">
      <dgm:prSet presAssocID="{52D57E8C-0799-AB41-91F9-7F96ABCF515F}" presName="accentRepeatNode" presStyleLbl="solidAlignAcc1" presStyleIdx="8" presStyleCnt="12"/>
      <dgm:spPr/>
    </dgm:pt>
    <dgm:pt modelId="{34341E67-F45B-BA4A-9DAC-87B6BD682488}" type="pres">
      <dgm:prSet presAssocID="{E3388556-0644-6445-A3D5-60B1C6F3B0CF}" presName="image5" presStyleCnt="0"/>
      <dgm:spPr/>
    </dgm:pt>
    <dgm:pt modelId="{52BC2F7C-8E02-684E-9245-92D99481C249}" type="pres">
      <dgm:prSet presAssocID="{E3388556-0644-6445-A3D5-60B1C6F3B0CF}" presName="imageRepeatNode" presStyleLbl="alignAcc1" presStyleIdx="4" presStyleCnt="6"/>
      <dgm:spPr/>
    </dgm:pt>
    <dgm:pt modelId="{75C86C9A-B9E5-2643-BE54-C22E5B047DD6}" type="pres">
      <dgm:prSet presAssocID="{E3388556-0644-6445-A3D5-60B1C6F3B0CF}" presName="imageaccent5" presStyleCnt="0"/>
      <dgm:spPr/>
    </dgm:pt>
    <dgm:pt modelId="{61A1617D-3F77-A046-BB72-2B027ED236A3}" type="pres">
      <dgm:prSet presAssocID="{E3388556-0644-6445-A3D5-60B1C6F3B0CF}" presName="accentRepeatNode" presStyleLbl="solidAlignAcc1" presStyleIdx="9" presStyleCnt="12"/>
      <dgm:spPr/>
    </dgm:pt>
    <dgm:pt modelId="{9802F059-B654-4542-8404-4F3C8C5F2D50}" type="pres">
      <dgm:prSet presAssocID="{EE84A4C0-8264-B14B-B54A-06B59DEAF5A1}" presName="text6" presStyleCnt="0"/>
      <dgm:spPr/>
    </dgm:pt>
    <dgm:pt modelId="{0754068A-114C-9446-ACEB-E3176942B539}" type="pres">
      <dgm:prSet presAssocID="{EE84A4C0-8264-B14B-B54A-06B59DEAF5A1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426EB175-FEEC-6D44-B019-569C4ED8D9E9}" type="pres">
      <dgm:prSet presAssocID="{EE84A4C0-8264-B14B-B54A-06B59DEAF5A1}" presName="textaccent6" presStyleCnt="0"/>
      <dgm:spPr/>
    </dgm:pt>
    <dgm:pt modelId="{F5748F08-B933-BF4E-8871-96380D9F1B21}" type="pres">
      <dgm:prSet presAssocID="{EE84A4C0-8264-B14B-B54A-06B59DEAF5A1}" presName="accentRepeatNode" presStyleLbl="solidAlignAcc1" presStyleIdx="10" presStyleCnt="12"/>
      <dgm:spPr/>
    </dgm:pt>
    <dgm:pt modelId="{2B056517-F500-304E-8B98-F7522DA52664}" type="pres">
      <dgm:prSet presAssocID="{68C66B88-AEE1-C84C-8F71-D0C4F5401CE8}" presName="image6" presStyleCnt="0"/>
      <dgm:spPr/>
    </dgm:pt>
    <dgm:pt modelId="{68468AB0-768A-7248-A957-E35AB70D328A}" type="pres">
      <dgm:prSet presAssocID="{68C66B88-AEE1-C84C-8F71-D0C4F5401CE8}" presName="imageRepeatNode" presStyleLbl="alignAcc1" presStyleIdx="5" presStyleCnt="6"/>
      <dgm:spPr/>
    </dgm:pt>
    <dgm:pt modelId="{8C31B599-5EEA-B24C-A5FF-F3484D002CE6}" type="pres">
      <dgm:prSet presAssocID="{68C66B88-AEE1-C84C-8F71-D0C4F5401CE8}" presName="imageaccent6" presStyleCnt="0"/>
      <dgm:spPr/>
    </dgm:pt>
    <dgm:pt modelId="{2354F35F-698C-054F-92EB-392BA2D6A0F9}" type="pres">
      <dgm:prSet presAssocID="{68C66B88-AEE1-C84C-8F71-D0C4F5401CE8}" presName="accentRepeatNode" presStyleLbl="solidAlignAcc1" presStyleIdx="11" presStyleCnt="12"/>
      <dgm:spPr/>
    </dgm:pt>
  </dgm:ptLst>
  <dgm:cxnLst>
    <dgm:cxn modelId="{6574B60B-DF06-7843-9947-7AF124902A93}" type="presOf" srcId="{E3388556-0644-6445-A3D5-60B1C6F3B0CF}" destId="{52BC2F7C-8E02-684E-9245-92D99481C249}" srcOrd="0" destOrd="0" presId="urn:microsoft.com/office/officeart/2008/layout/HexagonCluster"/>
    <dgm:cxn modelId="{D6A13E13-E843-0E43-AE87-4876E72F8A8C}" type="presOf" srcId="{68C66B88-AEE1-C84C-8F71-D0C4F5401CE8}" destId="{68468AB0-768A-7248-A957-E35AB70D328A}" srcOrd="0" destOrd="0" presId="urn:microsoft.com/office/officeart/2008/layout/HexagonCluster"/>
    <dgm:cxn modelId="{27CC524D-240B-9346-9637-494C4B491E1C}" type="presOf" srcId="{52D57E8C-0799-AB41-91F9-7F96ABCF515F}" destId="{174C7BA8-EB47-A648-93F4-540F433E8DB8}" srcOrd="0" destOrd="0" presId="urn:microsoft.com/office/officeart/2008/layout/HexagonCluster"/>
    <dgm:cxn modelId="{045F8456-C03A-CA43-89B8-F7D6F9F7F260}" srcId="{EC78D66D-E129-6B4D-8AAD-FB280B8BED71}" destId="{C3DCC3B5-616F-F948-859D-C7C63D8468B2}" srcOrd="3" destOrd="0" parTransId="{4209DE68-4770-EB42-9A9D-BB8EF1B4B780}" sibTransId="{4C0F58C7-9C05-8949-8709-58B8B236463B}"/>
    <dgm:cxn modelId="{470A305F-95AF-AC4E-9F4F-3D7971FEF34F}" type="presOf" srcId="{EE84A4C0-8264-B14B-B54A-06B59DEAF5A1}" destId="{0754068A-114C-9446-ACEB-E3176942B539}" srcOrd="0" destOrd="0" presId="urn:microsoft.com/office/officeart/2008/layout/HexagonCluster"/>
    <dgm:cxn modelId="{0345305F-E61C-C349-8247-E6614027DA0B}" srcId="{EC78D66D-E129-6B4D-8AAD-FB280B8BED71}" destId="{52D57E8C-0799-AB41-91F9-7F96ABCF515F}" srcOrd="4" destOrd="0" parTransId="{5B211D45-1C47-0C4F-8BA9-FB3ED11EC466}" sibTransId="{E3388556-0644-6445-A3D5-60B1C6F3B0CF}"/>
    <dgm:cxn modelId="{5B81CC6E-5733-7848-9682-CBB5AB379263}" type="presOf" srcId="{C7EDE064-9A80-374A-B627-279B5C873B99}" destId="{45875F93-9B2C-C246-907B-DE0482EF7316}" srcOrd="0" destOrd="0" presId="urn:microsoft.com/office/officeart/2008/layout/HexagonCluster"/>
    <dgm:cxn modelId="{8A910477-142B-3945-B2E0-3745F5203AD2}" type="presOf" srcId="{4C0F58C7-9C05-8949-8709-58B8B236463B}" destId="{05019D5D-1859-8F40-90B1-B81FBF484A87}" srcOrd="0" destOrd="0" presId="urn:microsoft.com/office/officeart/2008/layout/HexagonCluster"/>
    <dgm:cxn modelId="{A9453577-3CB7-E443-93BA-236F304D4D19}" srcId="{EC78D66D-E129-6B4D-8AAD-FB280B8BED71}" destId="{EE84A4C0-8264-B14B-B54A-06B59DEAF5A1}" srcOrd="5" destOrd="0" parTransId="{27DA501C-B8F5-C74A-9AA1-232E82FC3CB0}" sibTransId="{68C66B88-AEE1-C84C-8F71-D0C4F5401CE8}"/>
    <dgm:cxn modelId="{D5EF147A-CDA7-4147-9268-4A3928490217}" type="presOf" srcId="{9666308A-E285-FD41-A059-0A2851898679}" destId="{849987E6-4B25-C146-BB96-0008BA914CAC}" srcOrd="0" destOrd="0" presId="urn:microsoft.com/office/officeart/2008/layout/HexagonCluster"/>
    <dgm:cxn modelId="{48D06C80-B9E7-4948-B79C-2C43BF122D1C}" srcId="{EC78D66D-E129-6B4D-8AAD-FB280B8BED71}" destId="{C7EDE064-9A80-374A-B627-279B5C873B99}" srcOrd="2" destOrd="0" parTransId="{492EC8F1-3606-7E48-BFFA-F901EBFCD81D}" sibTransId="{3AFFFBE2-EE51-9846-921B-6D3E65A8B111}"/>
    <dgm:cxn modelId="{4F16AC84-D3AA-5845-BA31-2BD4EE1677C3}" type="presOf" srcId="{3AFFFBE2-EE51-9846-921B-6D3E65A8B111}" destId="{1BB0F143-19AB-A94F-A4B3-DB73A955BBD9}" srcOrd="0" destOrd="0" presId="urn:microsoft.com/office/officeart/2008/layout/HexagonCluster"/>
    <dgm:cxn modelId="{A5B7328D-ACD9-3B42-9CAF-B9B54BE8DC87}" type="presOf" srcId="{EC78D66D-E129-6B4D-8AAD-FB280B8BED71}" destId="{CB51DDFF-C547-7A4C-B8A0-EE2B8639A685}" srcOrd="0" destOrd="0" presId="urn:microsoft.com/office/officeart/2008/layout/HexagonCluster"/>
    <dgm:cxn modelId="{C9A67DBE-754D-A64B-90DE-D2D0FECD9E23}" type="presOf" srcId="{5C50BB99-C61F-8643-8DB6-42976BA71D7C}" destId="{312AB247-A38D-214E-A67A-C0B65DD86C0E}" srcOrd="0" destOrd="0" presId="urn:microsoft.com/office/officeart/2008/layout/HexagonCluster"/>
    <dgm:cxn modelId="{23DA59D4-C357-F543-A15C-151051584CB4}" type="presOf" srcId="{FB89695D-0FCE-B140-A336-A65291CF3934}" destId="{6C859B2F-63B2-6246-BE8C-3C5DDBF140D7}" srcOrd="0" destOrd="0" presId="urn:microsoft.com/office/officeart/2008/layout/HexagonCluster"/>
    <dgm:cxn modelId="{5614AAD8-85CA-6048-A08B-5B97F03994B9}" type="presOf" srcId="{0ADD47B5-4031-8846-A84D-4B2E3EE175C6}" destId="{371E9417-C2EE-0A4E-ACF7-21A6656A837B}" srcOrd="0" destOrd="0" presId="urn:microsoft.com/office/officeart/2008/layout/HexagonCluster"/>
    <dgm:cxn modelId="{21832CDA-F6DA-C646-875F-49F90E69C2EA}" srcId="{EC78D66D-E129-6B4D-8AAD-FB280B8BED71}" destId="{0ADD47B5-4031-8846-A84D-4B2E3EE175C6}" srcOrd="0" destOrd="0" parTransId="{3718232E-A395-2446-8E83-308C618F35AA}" sibTransId="{FB89695D-0FCE-B140-A336-A65291CF3934}"/>
    <dgm:cxn modelId="{D5BC78ED-B66A-8447-9357-C86CEBFBD9AE}" type="presOf" srcId="{C3DCC3B5-616F-F948-859D-C7C63D8468B2}" destId="{5EDCC4B7-8550-6A43-BE8B-6A72A56AAEEE}" srcOrd="0" destOrd="0" presId="urn:microsoft.com/office/officeart/2008/layout/HexagonCluster"/>
    <dgm:cxn modelId="{80AA62F1-CF01-724B-9776-C21410CBCF2F}" srcId="{EC78D66D-E129-6B4D-8AAD-FB280B8BED71}" destId="{9666308A-E285-FD41-A059-0A2851898679}" srcOrd="1" destOrd="0" parTransId="{47AEC091-5A49-9341-9259-AE8EA0E7A73E}" sibTransId="{5C50BB99-C61F-8643-8DB6-42976BA71D7C}"/>
    <dgm:cxn modelId="{CEABF52A-6145-1F48-8EBA-7F44B698C01C}" type="presParOf" srcId="{CB51DDFF-C547-7A4C-B8A0-EE2B8639A685}" destId="{D8B39159-472D-214A-8754-516559112150}" srcOrd="0" destOrd="0" presId="urn:microsoft.com/office/officeart/2008/layout/HexagonCluster"/>
    <dgm:cxn modelId="{08D1ED07-4293-4247-82AC-CCB1D19898E8}" type="presParOf" srcId="{D8B39159-472D-214A-8754-516559112150}" destId="{371E9417-C2EE-0A4E-ACF7-21A6656A837B}" srcOrd="0" destOrd="0" presId="urn:microsoft.com/office/officeart/2008/layout/HexagonCluster"/>
    <dgm:cxn modelId="{95C73360-2754-8A4C-BC90-239BE4317A27}" type="presParOf" srcId="{CB51DDFF-C547-7A4C-B8A0-EE2B8639A685}" destId="{F48B208C-3D83-C94C-A6DC-64DB4004488A}" srcOrd="1" destOrd="0" presId="urn:microsoft.com/office/officeart/2008/layout/HexagonCluster"/>
    <dgm:cxn modelId="{34702E4A-2CAE-B243-8FB5-36FAF7F1D3E3}" type="presParOf" srcId="{F48B208C-3D83-C94C-A6DC-64DB4004488A}" destId="{027C258F-7A96-CF48-9F54-BABD4C9AB028}" srcOrd="0" destOrd="0" presId="urn:microsoft.com/office/officeart/2008/layout/HexagonCluster"/>
    <dgm:cxn modelId="{CD3D2650-5738-CF44-AEA9-9708E65F144C}" type="presParOf" srcId="{CB51DDFF-C547-7A4C-B8A0-EE2B8639A685}" destId="{F064CD00-D052-3843-A528-E426D9313535}" srcOrd="2" destOrd="0" presId="urn:microsoft.com/office/officeart/2008/layout/HexagonCluster"/>
    <dgm:cxn modelId="{527D7335-40F6-F344-B28C-46865C91141F}" type="presParOf" srcId="{F064CD00-D052-3843-A528-E426D9313535}" destId="{6C859B2F-63B2-6246-BE8C-3C5DDBF140D7}" srcOrd="0" destOrd="0" presId="urn:microsoft.com/office/officeart/2008/layout/HexagonCluster"/>
    <dgm:cxn modelId="{756C269C-D440-B844-B5C8-81184E1656CB}" type="presParOf" srcId="{CB51DDFF-C547-7A4C-B8A0-EE2B8639A685}" destId="{5A12375F-62BE-1642-8AD7-7F0DF686C935}" srcOrd="3" destOrd="0" presId="urn:microsoft.com/office/officeart/2008/layout/HexagonCluster"/>
    <dgm:cxn modelId="{357C6832-E7F9-5B45-85C8-A209EAD38E09}" type="presParOf" srcId="{5A12375F-62BE-1642-8AD7-7F0DF686C935}" destId="{5EE2A203-F234-0D4B-A84F-3D4AD1C0A40B}" srcOrd="0" destOrd="0" presId="urn:microsoft.com/office/officeart/2008/layout/HexagonCluster"/>
    <dgm:cxn modelId="{1B767D6F-A04F-A94C-A052-CB3FF0603BFE}" type="presParOf" srcId="{CB51DDFF-C547-7A4C-B8A0-EE2B8639A685}" destId="{1383678E-FA8E-5745-83D7-8FD02DD5404D}" srcOrd="4" destOrd="0" presId="urn:microsoft.com/office/officeart/2008/layout/HexagonCluster"/>
    <dgm:cxn modelId="{46F9A536-03AD-5941-9300-BCB4BA4080E8}" type="presParOf" srcId="{1383678E-FA8E-5745-83D7-8FD02DD5404D}" destId="{849987E6-4B25-C146-BB96-0008BA914CAC}" srcOrd="0" destOrd="0" presId="urn:microsoft.com/office/officeart/2008/layout/HexagonCluster"/>
    <dgm:cxn modelId="{36F7D9DA-96AB-E14C-9F8C-149523C4830C}" type="presParOf" srcId="{CB51DDFF-C547-7A4C-B8A0-EE2B8639A685}" destId="{28DB8E47-6D27-E349-9E3C-FEEB347784BB}" srcOrd="5" destOrd="0" presId="urn:microsoft.com/office/officeart/2008/layout/HexagonCluster"/>
    <dgm:cxn modelId="{D91AE62C-F24E-FB4B-8B84-959495237142}" type="presParOf" srcId="{28DB8E47-6D27-E349-9E3C-FEEB347784BB}" destId="{91A4B9D9-C954-C14F-B0AC-8782AEBB4269}" srcOrd="0" destOrd="0" presId="urn:microsoft.com/office/officeart/2008/layout/HexagonCluster"/>
    <dgm:cxn modelId="{3139BB2A-C98F-9E46-93FF-7E0D61927002}" type="presParOf" srcId="{CB51DDFF-C547-7A4C-B8A0-EE2B8639A685}" destId="{5A6BA1E6-49FD-2548-B83D-3A8CF15BDFC7}" srcOrd="6" destOrd="0" presId="urn:microsoft.com/office/officeart/2008/layout/HexagonCluster"/>
    <dgm:cxn modelId="{C7A59F10-FC10-1844-854C-CA57DFBCF077}" type="presParOf" srcId="{5A6BA1E6-49FD-2548-B83D-3A8CF15BDFC7}" destId="{312AB247-A38D-214E-A67A-C0B65DD86C0E}" srcOrd="0" destOrd="0" presId="urn:microsoft.com/office/officeart/2008/layout/HexagonCluster"/>
    <dgm:cxn modelId="{A33DD1EC-0C26-6645-8E68-50BF4A3E5811}" type="presParOf" srcId="{CB51DDFF-C547-7A4C-B8A0-EE2B8639A685}" destId="{0D4FBE49-00DE-204A-AF1F-EB961D6B36EC}" srcOrd="7" destOrd="0" presId="urn:microsoft.com/office/officeart/2008/layout/HexagonCluster"/>
    <dgm:cxn modelId="{80A30343-4C96-0743-B8CA-2506C56CD547}" type="presParOf" srcId="{0D4FBE49-00DE-204A-AF1F-EB961D6B36EC}" destId="{C0B84C0F-A69F-E648-9379-7815968A62A8}" srcOrd="0" destOrd="0" presId="urn:microsoft.com/office/officeart/2008/layout/HexagonCluster"/>
    <dgm:cxn modelId="{9CD64189-EF40-E441-A794-2C09992BF0C3}" type="presParOf" srcId="{CB51DDFF-C547-7A4C-B8A0-EE2B8639A685}" destId="{B9C7AAE8-7807-8549-92C6-5417CB5306EA}" srcOrd="8" destOrd="0" presId="urn:microsoft.com/office/officeart/2008/layout/HexagonCluster"/>
    <dgm:cxn modelId="{80974B14-25D6-5741-A38D-8E999B07B007}" type="presParOf" srcId="{B9C7AAE8-7807-8549-92C6-5417CB5306EA}" destId="{45875F93-9B2C-C246-907B-DE0482EF7316}" srcOrd="0" destOrd="0" presId="urn:microsoft.com/office/officeart/2008/layout/HexagonCluster"/>
    <dgm:cxn modelId="{28830B0D-2508-894B-B0A8-478690EFC2D2}" type="presParOf" srcId="{CB51DDFF-C547-7A4C-B8A0-EE2B8639A685}" destId="{6DFDFBFF-CD63-674A-8546-48E63450E229}" srcOrd="9" destOrd="0" presId="urn:microsoft.com/office/officeart/2008/layout/HexagonCluster"/>
    <dgm:cxn modelId="{22C480D4-42CB-C74C-84A7-A20947EA228F}" type="presParOf" srcId="{6DFDFBFF-CD63-674A-8546-48E63450E229}" destId="{DBBE70CE-BE0F-5042-910A-5080861AD13C}" srcOrd="0" destOrd="0" presId="urn:microsoft.com/office/officeart/2008/layout/HexagonCluster"/>
    <dgm:cxn modelId="{42C4B41A-0515-2149-B195-28AAA8DE4AE2}" type="presParOf" srcId="{CB51DDFF-C547-7A4C-B8A0-EE2B8639A685}" destId="{24111BD4-0118-6F4E-BDC8-900ACC6B72F5}" srcOrd="10" destOrd="0" presId="urn:microsoft.com/office/officeart/2008/layout/HexagonCluster"/>
    <dgm:cxn modelId="{A1699FA2-98C4-E240-A97A-A34C99037C88}" type="presParOf" srcId="{24111BD4-0118-6F4E-BDC8-900ACC6B72F5}" destId="{1BB0F143-19AB-A94F-A4B3-DB73A955BBD9}" srcOrd="0" destOrd="0" presId="urn:microsoft.com/office/officeart/2008/layout/HexagonCluster"/>
    <dgm:cxn modelId="{4627E342-DF70-574A-8667-2DE7723342D3}" type="presParOf" srcId="{CB51DDFF-C547-7A4C-B8A0-EE2B8639A685}" destId="{29DC5EF5-DDD5-9440-8841-CBA45D41FCB5}" srcOrd="11" destOrd="0" presId="urn:microsoft.com/office/officeart/2008/layout/HexagonCluster"/>
    <dgm:cxn modelId="{9FE9A553-424D-8943-BB03-016DB1DC1D9A}" type="presParOf" srcId="{29DC5EF5-DDD5-9440-8841-CBA45D41FCB5}" destId="{F7949700-CE89-3B4C-A04C-11CFB987DEB8}" srcOrd="0" destOrd="0" presId="urn:microsoft.com/office/officeart/2008/layout/HexagonCluster"/>
    <dgm:cxn modelId="{C1CE2E5C-12B3-2A42-BD0A-7DC49B1F252F}" type="presParOf" srcId="{CB51DDFF-C547-7A4C-B8A0-EE2B8639A685}" destId="{77BE1705-053F-1840-92FA-242D11689BEA}" srcOrd="12" destOrd="0" presId="urn:microsoft.com/office/officeart/2008/layout/HexagonCluster"/>
    <dgm:cxn modelId="{B59E94F0-D0A6-1744-B3D3-5447DFAD1DA7}" type="presParOf" srcId="{77BE1705-053F-1840-92FA-242D11689BEA}" destId="{5EDCC4B7-8550-6A43-BE8B-6A72A56AAEEE}" srcOrd="0" destOrd="0" presId="urn:microsoft.com/office/officeart/2008/layout/HexagonCluster"/>
    <dgm:cxn modelId="{32D27F20-1C70-A641-8B02-8950B5897704}" type="presParOf" srcId="{CB51DDFF-C547-7A4C-B8A0-EE2B8639A685}" destId="{D9A61F82-2EDB-634B-9D31-67CDF85B8039}" srcOrd="13" destOrd="0" presId="urn:microsoft.com/office/officeart/2008/layout/HexagonCluster"/>
    <dgm:cxn modelId="{AF78A4C3-8550-9545-8EF0-E77730BB2F1D}" type="presParOf" srcId="{D9A61F82-2EDB-634B-9D31-67CDF85B8039}" destId="{2A117D6D-53BE-F442-ABD9-210B1C21D172}" srcOrd="0" destOrd="0" presId="urn:microsoft.com/office/officeart/2008/layout/HexagonCluster"/>
    <dgm:cxn modelId="{A908FC15-87EB-E948-ADCF-BB45A636365B}" type="presParOf" srcId="{CB51DDFF-C547-7A4C-B8A0-EE2B8639A685}" destId="{75669A6B-C97C-0F45-88AF-53A0BCEAB94C}" srcOrd="14" destOrd="0" presId="urn:microsoft.com/office/officeart/2008/layout/HexagonCluster"/>
    <dgm:cxn modelId="{2B324C5F-77C0-2F4A-BDA8-552CEAFB8599}" type="presParOf" srcId="{75669A6B-C97C-0F45-88AF-53A0BCEAB94C}" destId="{05019D5D-1859-8F40-90B1-B81FBF484A87}" srcOrd="0" destOrd="0" presId="urn:microsoft.com/office/officeart/2008/layout/HexagonCluster"/>
    <dgm:cxn modelId="{D304AD33-2039-254F-B893-569D6EE29A79}" type="presParOf" srcId="{CB51DDFF-C547-7A4C-B8A0-EE2B8639A685}" destId="{831E26FD-D8F3-0646-8397-FC88F28F01A7}" srcOrd="15" destOrd="0" presId="urn:microsoft.com/office/officeart/2008/layout/HexagonCluster"/>
    <dgm:cxn modelId="{93B580D2-2E63-8145-9899-5D62724B79EB}" type="presParOf" srcId="{831E26FD-D8F3-0646-8397-FC88F28F01A7}" destId="{C9791682-36A4-0945-B70D-607BF2BE5166}" srcOrd="0" destOrd="0" presId="urn:microsoft.com/office/officeart/2008/layout/HexagonCluster"/>
    <dgm:cxn modelId="{224FEDAC-541F-234B-A9F5-8BCC0A20C129}" type="presParOf" srcId="{CB51DDFF-C547-7A4C-B8A0-EE2B8639A685}" destId="{0BA9B8E4-1BF1-234F-96A7-7212F9FF6D15}" srcOrd="16" destOrd="0" presId="urn:microsoft.com/office/officeart/2008/layout/HexagonCluster"/>
    <dgm:cxn modelId="{7C3046E4-412D-7B40-85AD-D0EC1FE9A857}" type="presParOf" srcId="{0BA9B8E4-1BF1-234F-96A7-7212F9FF6D15}" destId="{174C7BA8-EB47-A648-93F4-540F433E8DB8}" srcOrd="0" destOrd="0" presId="urn:microsoft.com/office/officeart/2008/layout/HexagonCluster"/>
    <dgm:cxn modelId="{F6A0371F-17A6-9840-B443-B10C45ABF62C}" type="presParOf" srcId="{CB51DDFF-C547-7A4C-B8A0-EE2B8639A685}" destId="{558F787F-35C0-294A-9D55-342699E532F3}" srcOrd="17" destOrd="0" presId="urn:microsoft.com/office/officeart/2008/layout/HexagonCluster"/>
    <dgm:cxn modelId="{2D84A42A-D0A7-7C40-AF92-314CFBA49C56}" type="presParOf" srcId="{558F787F-35C0-294A-9D55-342699E532F3}" destId="{B4789E37-AC19-FD48-9822-D6B1F734C62D}" srcOrd="0" destOrd="0" presId="urn:microsoft.com/office/officeart/2008/layout/HexagonCluster"/>
    <dgm:cxn modelId="{B590BEC0-F7E8-E64A-BAF2-0FBE1D57B5AE}" type="presParOf" srcId="{CB51DDFF-C547-7A4C-B8A0-EE2B8639A685}" destId="{34341E67-F45B-BA4A-9DAC-87B6BD682488}" srcOrd="18" destOrd="0" presId="urn:microsoft.com/office/officeart/2008/layout/HexagonCluster"/>
    <dgm:cxn modelId="{1B626698-1871-EA41-961F-069CECFE1C6C}" type="presParOf" srcId="{34341E67-F45B-BA4A-9DAC-87B6BD682488}" destId="{52BC2F7C-8E02-684E-9245-92D99481C249}" srcOrd="0" destOrd="0" presId="urn:microsoft.com/office/officeart/2008/layout/HexagonCluster"/>
    <dgm:cxn modelId="{891A953D-1F9C-2643-9F92-F5067BFBD96C}" type="presParOf" srcId="{CB51DDFF-C547-7A4C-B8A0-EE2B8639A685}" destId="{75C86C9A-B9E5-2643-BE54-C22E5B047DD6}" srcOrd="19" destOrd="0" presId="urn:microsoft.com/office/officeart/2008/layout/HexagonCluster"/>
    <dgm:cxn modelId="{926A2E6E-76C2-5C4C-ADFC-4B141021C38B}" type="presParOf" srcId="{75C86C9A-B9E5-2643-BE54-C22E5B047DD6}" destId="{61A1617D-3F77-A046-BB72-2B027ED236A3}" srcOrd="0" destOrd="0" presId="urn:microsoft.com/office/officeart/2008/layout/HexagonCluster"/>
    <dgm:cxn modelId="{0958623D-3589-2642-A03C-84409C05A3D2}" type="presParOf" srcId="{CB51DDFF-C547-7A4C-B8A0-EE2B8639A685}" destId="{9802F059-B654-4542-8404-4F3C8C5F2D50}" srcOrd="20" destOrd="0" presId="urn:microsoft.com/office/officeart/2008/layout/HexagonCluster"/>
    <dgm:cxn modelId="{781A49C9-37EB-1B4B-81C6-430A7C0772F8}" type="presParOf" srcId="{9802F059-B654-4542-8404-4F3C8C5F2D50}" destId="{0754068A-114C-9446-ACEB-E3176942B539}" srcOrd="0" destOrd="0" presId="urn:microsoft.com/office/officeart/2008/layout/HexagonCluster"/>
    <dgm:cxn modelId="{2CB35916-4F99-B242-B18E-328355B6D9F0}" type="presParOf" srcId="{CB51DDFF-C547-7A4C-B8A0-EE2B8639A685}" destId="{426EB175-FEEC-6D44-B019-569C4ED8D9E9}" srcOrd="21" destOrd="0" presId="urn:microsoft.com/office/officeart/2008/layout/HexagonCluster"/>
    <dgm:cxn modelId="{1EF1AA1B-8898-5F4F-939C-AAB1698A7201}" type="presParOf" srcId="{426EB175-FEEC-6D44-B019-569C4ED8D9E9}" destId="{F5748F08-B933-BF4E-8871-96380D9F1B21}" srcOrd="0" destOrd="0" presId="urn:microsoft.com/office/officeart/2008/layout/HexagonCluster"/>
    <dgm:cxn modelId="{45633746-B286-6546-947F-16D63FE01C5A}" type="presParOf" srcId="{CB51DDFF-C547-7A4C-B8A0-EE2B8639A685}" destId="{2B056517-F500-304E-8B98-F7522DA52664}" srcOrd="22" destOrd="0" presId="urn:microsoft.com/office/officeart/2008/layout/HexagonCluster"/>
    <dgm:cxn modelId="{EF169A2F-C4F5-5340-A7D3-05F7D6F504BC}" type="presParOf" srcId="{2B056517-F500-304E-8B98-F7522DA52664}" destId="{68468AB0-768A-7248-A957-E35AB70D328A}" srcOrd="0" destOrd="0" presId="urn:microsoft.com/office/officeart/2008/layout/HexagonCluster"/>
    <dgm:cxn modelId="{E59387B0-EDF3-FF44-8A1C-818B306A9D8B}" type="presParOf" srcId="{CB51DDFF-C547-7A4C-B8A0-EE2B8639A685}" destId="{8C31B599-5EEA-B24C-A5FF-F3484D002CE6}" srcOrd="23" destOrd="0" presId="urn:microsoft.com/office/officeart/2008/layout/HexagonCluster"/>
    <dgm:cxn modelId="{0AAE75E8-A084-F543-ADCD-4B267EE06E3C}" type="presParOf" srcId="{8C31B599-5EEA-B24C-A5FF-F3484D002CE6}" destId="{2354F35F-698C-054F-92EB-392BA2D6A0F9}" srcOrd="0" destOrd="0" presId="urn:microsoft.com/office/officeart/2008/layout/HexagonCluster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E9417-C2EE-0A4E-ACF7-21A6656A837B}">
      <dsp:nvSpPr>
        <dsp:cNvPr id="0" name=""/>
        <dsp:cNvSpPr/>
      </dsp:nvSpPr>
      <dsp:spPr>
        <a:xfrm>
          <a:off x="397248" y="754531"/>
          <a:ext cx="461621" cy="39638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468749" y="815928"/>
        <a:ext cx="318619" cy="273593"/>
      </dsp:txXfrm>
    </dsp:sp>
    <dsp:sp modelId="{027C258F-7A96-CF48-9F54-BABD4C9AB028}">
      <dsp:nvSpPr>
        <dsp:cNvPr id="0" name=""/>
        <dsp:cNvSpPr/>
      </dsp:nvSpPr>
      <dsp:spPr>
        <a:xfrm>
          <a:off x="408263" y="931795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59B2F-63B2-6246-BE8C-3C5DDBF140D7}">
      <dsp:nvSpPr>
        <dsp:cNvPr id="0" name=""/>
        <dsp:cNvSpPr/>
      </dsp:nvSpPr>
      <dsp:spPr>
        <a:xfrm>
          <a:off x="0" y="535408"/>
          <a:ext cx="461621" cy="3963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/>
          <a:srcRect/>
          <a:stretch>
            <a:fillRect l="-15000" r="-15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2A203-F234-0D4B-A84F-3D4AD1C0A40B}">
      <dsp:nvSpPr>
        <dsp:cNvPr id="0" name=""/>
        <dsp:cNvSpPr/>
      </dsp:nvSpPr>
      <dsp:spPr>
        <a:xfrm>
          <a:off x="316232" y="879216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987E6-4B25-C146-BB96-0008BA914CAC}">
      <dsp:nvSpPr>
        <dsp:cNvPr id="0" name=""/>
        <dsp:cNvSpPr/>
      </dsp:nvSpPr>
      <dsp:spPr>
        <a:xfrm>
          <a:off x="794497" y="534259"/>
          <a:ext cx="461621" cy="39638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865998" y="595656"/>
        <a:ext cx="318619" cy="273593"/>
      </dsp:txXfrm>
    </dsp:sp>
    <dsp:sp modelId="{91A4B9D9-C954-C14F-B0AC-8782AEBB4269}">
      <dsp:nvSpPr>
        <dsp:cNvPr id="0" name=""/>
        <dsp:cNvSpPr/>
      </dsp:nvSpPr>
      <dsp:spPr>
        <a:xfrm>
          <a:off x="1112198" y="877046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AB247-A38D-214E-A67A-C0B65DD86C0E}">
      <dsp:nvSpPr>
        <dsp:cNvPr id="0" name=""/>
        <dsp:cNvSpPr/>
      </dsp:nvSpPr>
      <dsp:spPr>
        <a:xfrm>
          <a:off x="1191501" y="753765"/>
          <a:ext cx="461621" cy="3963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/>
          <a:srcRect/>
          <a:stretch>
            <a:fillRect l="-11000" r="-11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B84C0F-A69F-E648-9379-7815968A62A8}">
      <dsp:nvSpPr>
        <dsp:cNvPr id="0" name=""/>
        <dsp:cNvSpPr/>
      </dsp:nvSpPr>
      <dsp:spPr>
        <a:xfrm>
          <a:off x="1202760" y="930136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75F93-9B2C-C246-907B-DE0482EF7316}">
      <dsp:nvSpPr>
        <dsp:cNvPr id="0" name=""/>
        <dsp:cNvSpPr/>
      </dsp:nvSpPr>
      <dsp:spPr>
        <a:xfrm>
          <a:off x="397248" y="316412"/>
          <a:ext cx="461621" cy="39638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 l="-15000" r="-15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468749" y="377809"/>
        <a:ext cx="318619" cy="273593"/>
      </dsp:txXfrm>
    </dsp:sp>
    <dsp:sp modelId="{DBBE70CE-BE0F-5042-910A-5080861AD13C}">
      <dsp:nvSpPr>
        <dsp:cNvPr id="0" name=""/>
        <dsp:cNvSpPr/>
      </dsp:nvSpPr>
      <dsp:spPr>
        <a:xfrm>
          <a:off x="713481" y="323942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B0F143-19AB-A94F-A4B3-DB73A955BBD9}">
      <dsp:nvSpPr>
        <dsp:cNvPr id="0" name=""/>
        <dsp:cNvSpPr/>
      </dsp:nvSpPr>
      <dsp:spPr>
        <a:xfrm>
          <a:off x="794497" y="96013"/>
          <a:ext cx="461621" cy="3963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/>
          <a:srcRect/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49700-CE89-3B4C-A04C-11CFB987DEB8}">
      <dsp:nvSpPr>
        <dsp:cNvPr id="0" name=""/>
        <dsp:cNvSpPr/>
      </dsp:nvSpPr>
      <dsp:spPr>
        <a:xfrm>
          <a:off x="807469" y="271618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DCC4B7-8550-6A43-BE8B-6A72A56AAEEE}">
      <dsp:nvSpPr>
        <dsp:cNvPr id="0" name=""/>
        <dsp:cNvSpPr/>
      </dsp:nvSpPr>
      <dsp:spPr>
        <a:xfrm>
          <a:off x="1191501" y="315519"/>
          <a:ext cx="461621" cy="39638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7"/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1263002" y="376916"/>
        <a:ext cx="318619" cy="273593"/>
      </dsp:txXfrm>
    </dsp:sp>
    <dsp:sp modelId="{2A117D6D-53BE-F442-ABD9-210B1C21D172}">
      <dsp:nvSpPr>
        <dsp:cNvPr id="0" name=""/>
        <dsp:cNvSpPr/>
      </dsp:nvSpPr>
      <dsp:spPr>
        <a:xfrm>
          <a:off x="1590953" y="491124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19D5D-1859-8F40-90B1-B81FBF484A87}">
      <dsp:nvSpPr>
        <dsp:cNvPr id="0" name=""/>
        <dsp:cNvSpPr/>
      </dsp:nvSpPr>
      <dsp:spPr>
        <a:xfrm>
          <a:off x="1588750" y="538343"/>
          <a:ext cx="461621" cy="3963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/>
          <a:srcRect/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791682-36A4-0945-B70D-607BF2BE5166}">
      <dsp:nvSpPr>
        <dsp:cNvPr id="0" name=""/>
        <dsp:cNvSpPr/>
      </dsp:nvSpPr>
      <dsp:spPr>
        <a:xfrm>
          <a:off x="1678822" y="545490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C7BA8-EB47-A648-93F4-540F433E8DB8}">
      <dsp:nvSpPr>
        <dsp:cNvPr id="0" name=""/>
        <dsp:cNvSpPr/>
      </dsp:nvSpPr>
      <dsp:spPr>
        <a:xfrm>
          <a:off x="1588750" y="100224"/>
          <a:ext cx="461621" cy="39638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9"/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1660251" y="161621"/>
        <a:ext cx="318619" cy="273593"/>
      </dsp:txXfrm>
    </dsp:sp>
    <dsp:sp modelId="{B4789E37-AC19-FD48-9822-D6B1F734C62D}">
      <dsp:nvSpPr>
        <dsp:cNvPr id="0" name=""/>
        <dsp:cNvSpPr/>
      </dsp:nvSpPr>
      <dsp:spPr>
        <a:xfrm>
          <a:off x="1988201" y="277871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C2F7C-8E02-684E-9245-92D99481C249}">
      <dsp:nvSpPr>
        <dsp:cNvPr id="0" name=""/>
        <dsp:cNvSpPr/>
      </dsp:nvSpPr>
      <dsp:spPr>
        <a:xfrm>
          <a:off x="1985998" y="321390"/>
          <a:ext cx="461621" cy="3963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0"/>
          <a:srcRect/>
          <a:stretch>
            <a:fillRect l="-22000" r="-22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1617D-3F77-A046-BB72-2B027ED236A3}">
      <dsp:nvSpPr>
        <dsp:cNvPr id="0" name=""/>
        <dsp:cNvSpPr/>
      </dsp:nvSpPr>
      <dsp:spPr>
        <a:xfrm>
          <a:off x="2078029" y="330195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54068A-114C-9446-ACEB-E3176942B539}">
      <dsp:nvSpPr>
        <dsp:cNvPr id="0" name=""/>
        <dsp:cNvSpPr/>
      </dsp:nvSpPr>
      <dsp:spPr>
        <a:xfrm>
          <a:off x="1985998" y="758870"/>
          <a:ext cx="461621" cy="39638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1"/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2057499" y="820267"/>
        <a:ext cx="318619" cy="273593"/>
      </dsp:txXfrm>
    </dsp:sp>
    <dsp:sp modelId="{F5748F08-B933-BF4E-8871-96380D9F1B21}">
      <dsp:nvSpPr>
        <dsp:cNvPr id="0" name=""/>
        <dsp:cNvSpPr/>
      </dsp:nvSpPr>
      <dsp:spPr>
        <a:xfrm>
          <a:off x="2077539" y="1105996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68AB0-768A-7248-A957-E35AB70D328A}">
      <dsp:nvSpPr>
        <dsp:cNvPr id="0" name=""/>
        <dsp:cNvSpPr/>
      </dsp:nvSpPr>
      <dsp:spPr>
        <a:xfrm>
          <a:off x="1588750" y="975824"/>
          <a:ext cx="461621" cy="3963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2"/>
          <a:srcRect/>
          <a:stretch>
            <a:fillRect l="-14000" r="-14000"/>
          </a:stretch>
        </a:blipFill>
        <a:ln w="3175" cap="flat" cmpd="sng" algn="ctr">
          <a:solidFill>
            <a:schemeClr val="bg2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4F35F-698C-054F-92EB-392BA2D6A0F9}">
      <dsp:nvSpPr>
        <dsp:cNvPr id="0" name=""/>
        <dsp:cNvSpPr/>
      </dsp:nvSpPr>
      <dsp:spPr>
        <a:xfrm>
          <a:off x="1991873" y="1149770"/>
          <a:ext cx="53847" cy="4645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6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CD412-C073-4EA1-BEC7-5DE07ECA0533}" type="datetime7">
              <a:rPr lang="en-US" smtClean="0"/>
              <a:t>Jun-26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1286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CIAAAO</a:t>
            </a:r>
          </a:p>
        </p:txBody>
      </p:sp>
    </p:spTree>
    <p:extLst>
      <p:ext uri="{BB962C8B-B14F-4D97-AF65-F5344CB8AC3E}">
        <p14:creationId xmlns:p14="http://schemas.microsoft.com/office/powerpoint/2010/main" val="12646250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0F950-5DBE-4534-A83C-0FD62F242396}" type="datetime7">
              <a:rPr lang="en-US" smtClean="0"/>
              <a:t>Jun-26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CIAAAO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1AD45-19C0-5E4F-9F4A-0394695C07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395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82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6B55C-0CBB-C0FB-2ED8-A4604BBE1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B115D6-7EB8-DF15-88AD-390A4EF56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3F4236-2155-2B04-6E3E-559EBBF4D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8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1305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55ECE-0CF4-4101-7D7C-01C85188B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670CA6-3317-F8B0-FFEC-948C8B2F2D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ACB7EE-67DB-7A21-2CFF-02160A57B9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072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BEF9D-7449-58C2-07DE-73E612E07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DE3463-BE6B-F3A0-6B9C-30EC76BA72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B682CF-58CE-246B-59B4-D3BCD73B81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90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4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907C0-C7D4-F3CC-79D2-102BEBD61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CF27E-A1BD-101B-33CF-EE85871F7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8C27CB-D11A-6244-3FED-BEFFA815A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Liberation day: https://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en.wikipedia.org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/wiki/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Liberation_Day_tariffs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India –Pakistan: https://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en.wikipedia.org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/wiki/2025_India%E2%80%93Pakistan_crisis#:~:text=(Discuss),injured%20more%20than%2020%20others.</a:t>
            </a:r>
            <a:b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Mothers day: https://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blog.officeholidays.com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/general/when-is-mothers-day-around-the-world/</a:t>
            </a:r>
            <a:b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UK deal: https://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www.whitehouse.gov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/fact-sheets/2025/05/fact-sheet-u-s-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uk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-reach-historic-trade-deal/</a:t>
            </a:r>
            <a:b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en-GB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en.wikipedia.org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/wiki/2025_Iberian_Peninsula_blackout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37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BF2B2-F35F-7503-7D10-0892AE87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CC3EA7-06A2-2C56-F3DB-C48C093DC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FEDC97-1598-5C86-CC27-0B70BF53B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9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9FA34-3431-B8CB-D570-5C6C281B0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14255C-1715-E6AB-A948-C7DA10C8D7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F0ABBB-0AC0-A2D8-E4A2-E47B81068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82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B4380-B544-87CD-9E2B-0C6C89D0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50FDEF-FC72-71CB-7792-EC25642B6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3C26F2-B411-4261-7090-F157148F71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25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727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50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1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7764F-CCBF-E0FE-3D11-DE84FCDCD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E0B282-AB90-5AB4-E42D-0CFFA8E0E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03B8A1-72A5-FEED-2872-C7B6E4E04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80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0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0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0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0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0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6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2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2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2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9.xml"/><Relationship Id="rId5" Type="http://schemas.openxmlformats.org/officeDocument/2006/relationships/image" Target="../media/image14.png"/><Relationship Id="rId4" Type="http://schemas.openxmlformats.org/officeDocument/2006/relationships/image" Target="../media/image10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Relationship Id="rId5" Type="http://schemas.openxmlformats.org/officeDocument/2006/relationships/image" Target="../media/image14.png"/><Relationship Id="rId4" Type="http://schemas.openxmlformats.org/officeDocument/2006/relationships/image" Target="../media/image10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9.jpeg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10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11.jpeg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0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6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0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0CF0451-70EC-416E-9A3E-6FCFACB464E9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86030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0CF0451-70EC-416E-9A3E-6FCFACB464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marrakech morocco medina">
            <a:extLst>
              <a:ext uri="{FF2B5EF4-FFF2-40B4-BE49-F238E27FC236}">
                <a16:creationId xmlns:a16="http://schemas.microsoft.com/office/drawing/2014/main" id="{26885987-3067-B977-2279-50967BE6774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" t="165" r="16997" b="304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Triangle 1">
            <a:extLst>
              <a:ext uri="{FF2B5EF4-FFF2-40B4-BE49-F238E27FC236}">
                <a16:creationId xmlns:a16="http://schemas.microsoft.com/office/drawing/2014/main" id="{DBDDEB45-0B9D-6083-C8A5-18C73847CE8F}"/>
              </a:ext>
            </a:extLst>
          </p:cNvPr>
          <p:cNvSpPr/>
          <p:nvPr userDrawn="1"/>
        </p:nvSpPr>
        <p:spPr>
          <a:xfrm flipH="1">
            <a:off x="0" y="4613564"/>
            <a:ext cx="12192000" cy="2244436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F3035BD-66A9-22AA-44E2-EEB4C670E8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77050"/>
              <a:gd name="connsiteX1" fmla="*/ 12192000 w 12192000"/>
              <a:gd name="connsiteY1" fmla="*/ 0 h 6877050"/>
              <a:gd name="connsiteX2" fmla="*/ 12192000 w 12192000"/>
              <a:gd name="connsiteY2" fmla="*/ 4632614 h 6877050"/>
              <a:gd name="connsiteX3" fmla="*/ 0 w 121920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77050">
                <a:moveTo>
                  <a:pt x="0" y="0"/>
                </a:moveTo>
                <a:lnTo>
                  <a:pt x="12192000" y="0"/>
                </a:lnTo>
                <a:lnTo>
                  <a:pt x="12192000" y="4632614"/>
                </a:lnTo>
                <a:lnTo>
                  <a:pt x="0" y="6877050"/>
                </a:lnTo>
                <a:close/>
              </a:path>
            </a:pathLst>
          </a:custGeom>
          <a:solidFill>
            <a:schemeClr val="bg1">
              <a:alpha val="34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EB148562-B2C1-88C6-985C-87C695387B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035" y="4523708"/>
            <a:ext cx="3410830" cy="340636"/>
          </a:xfrm>
          <a:prstGeom prst="rect">
            <a:avLst/>
          </a:prstGeom>
        </p:spPr>
        <p:txBody>
          <a:bodyPr lIns="0" bIns="0" anchor="b">
            <a:noAutofit/>
          </a:bodyPr>
          <a:lstStyle>
            <a:lvl1pPr marL="0" indent="0" rtl="0">
              <a:lnSpc>
                <a:spcPct val="90000"/>
              </a:lnSpc>
              <a:buNone/>
              <a:defRPr sz="1800" b="1" i="0"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en-US" noProof="0"/>
              <a:t>Date notation: (1) January 2025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9227D2-637D-8B0B-6B93-7EF0025CBB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35" y="1850303"/>
            <a:ext cx="6113951" cy="453238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buNone/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7" name="MasterTitle">
            <a:extLst>
              <a:ext uri="{FF2B5EF4-FFF2-40B4-BE49-F238E27FC236}">
                <a16:creationId xmlns:a16="http://schemas.microsoft.com/office/drawing/2014/main" id="{17257C4A-E62B-B885-A87B-EF6BA0EC0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35" y="831627"/>
            <a:ext cx="6310380" cy="931569"/>
          </a:xfrm>
          <a:prstGeom prst="rect">
            <a:avLst/>
          </a:prstGeom>
        </p:spPr>
        <p:txBody>
          <a:bodyPr vert="horz" wrap="square" lIns="0" tIns="252000" rIns="0" bIns="0" anchor="b">
            <a:noAutofit/>
          </a:bodyPr>
          <a:lstStyle>
            <a:lvl1pPr algn="l" rtl="0">
              <a:lnSpc>
                <a:spcPct val="90000"/>
              </a:lnSpc>
              <a:defRPr sz="4400" b="1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F0BD8E1-5954-A629-ADDF-BE2E54A0B24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40" y="297347"/>
            <a:ext cx="949245" cy="24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2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998403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F5EBD3-1AAA-F602-9DFE-16E6CA0CE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E2E7389-9021-A930-0D50-332F49DCE9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778352-5FAF-5A84-EAB6-BEECE2DB7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2774" y="2530800"/>
            <a:ext cx="5886451" cy="576000"/>
          </a:xfrm>
        </p:spPr>
        <p:txBody>
          <a:bodyPr vert="horz" lIns="0" tIns="45720" rIns="72000" bIns="45720" rtlCol="0" anchor="b">
            <a:noAutofit/>
          </a:bodyPr>
          <a:lstStyle>
            <a:lvl1pPr algn="ctr">
              <a:defRPr lang="en-US" b="1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486E807-8C81-FA50-6FBC-6FE707CF87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52774" y="3106800"/>
            <a:ext cx="5886451" cy="13335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182563" indent="0" algn="ctr">
              <a:buNone/>
              <a:defRPr>
                <a:solidFill>
                  <a:schemeClr val="tx1"/>
                </a:solidFill>
              </a:defRPr>
            </a:lvl2pPr>
            <a:lvl3pPr marL="376238" indent="0" algn="ctr">
              <a:buNone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add message                                                                           (Make bold if used without the title)</a:t>
            </a:r>
          </a:p>
        </p:txBody>
      </p:sp>
    </p:spTree>
    <p:extLst>
      <p:ext uri="{BB962C8B-B14F-4D97-AF65-F5344CB8AC3E}">
        <p14:creationId xmlns:p14="http://schemas.microsoft.com/office/powerpoint/2010/main" val="3479418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80567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F5EBD3-1AAA-F602-9DFE-16E6CA0CE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847B2B-7C6D-92FF-16CA-4DE9B5A093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E2E7389-9021-A930-0D50-332F49DCE9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</p:spTree>
    <p:extLst>
      <p:ext uri="{BB962C8B-B14F-4D97-AF65-F5344CB8AC3E}">
        <p14:creationId xmlns:p14="http://schemas.microsoft.com/office/powerpoint/2010/main" val="415193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90132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33B63D6-9B8B-54DD-7A33-12DBFFADF437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C1CC28D-A80A-D2AD-6FFD-30A6D0AE2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54AF35-2CF1-77E4-D2E4-C7FC62D420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7FEC345B-C92B-C80A-9E82-B768EE4A76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</p:spTree>
    <p:extLst>
      <p:ext uri="{BB962C8B-B14F-4D97-AF65-F5344CB8AC3E}">
        <p14:creationId xmlns:p14="http://schemas.microsoft.com/office/powerpoint/2010/main" val="1310027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50623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97AC8737-2CCB-F29E-4853-36A9F172C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81FD02-802C-2B60-615E-8BA2644154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BD1FA500-D1F2-FFD1-33F3-04223729C3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895010D-F903-1E90-99F7-BE9123384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800" y="1627200"/>
            <a:ext cx="10657925" cy="428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18373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38880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1881C4-7DAA-9C39-711F-8F3494919A13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CC595F1-0480-613D-9D20-2B1E37FEB0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3914B10-8493-C7B8-F49B-A235776F3E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7200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65C5D2A-F9E6-E09B-0786-43456811D7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389444-0BEB-E805-C5B2-7EFD3B0031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800" y="1627200"/>
            <a:ext cx="10657925" cy="428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81456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36588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4FE202B-9E10-8963-3EE7-70FE7DEB3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2D028F-FA3E-5F33-ED41-810AD3CD82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99E0D81-AD08-66DA-EC2B-D372B2B842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8484445-24F4-6C9E-4659-3DF42329F1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800" y="1922400"/>
            <a:ext cx="106596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8B18BD3-C76B-D1C3-95FD-5B3564BB8E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1627200"/>
            <a:ext cx="106596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</p:spTree>
    <p:extLst>
      <p:ext uri="{BB962C8B-B14F-4D97-AF65-F5344CB8AC3E}">
        <p14:creationId xmlns:p14="http://schemas.microsoft.com/office/powerpoint/2010/main" val="395644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hart +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84262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91AC69B-A86B-2048-3CC7-7DD9E98D5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101EF2-753D-6720-2C98-82D5909687B0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2C80AF-FBC5-772B-4979-E79F309D3A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0798A5-A15F-6665-221A-5108D3227E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DE08321-2EE8-6BD6-5128-57C20F3E28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800" y="1922400"/>
            <a:ext cx="106596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1E70E2-3B8F-379F-1B5B-A8980885B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1627200"/>
            <a:ext cx="106596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</p:spTree>
    <p:extLst>
      <p:ext uri="{BB962C8B-B14F-4D97-AF65-F5344CB8AC3E}">
        <p14:creationId xmlns:p14="http://schemas.microsoft.com/office/powerpoint/2010/main" val="3310996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+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76349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1FCC94B-FCAA-F7AB-2D84-1AA759748249}"/>
              </a:ext>
            </a:extLst>
          </p:cNvPr>
          <p:cNvSpPr/>
          <p:nvPr userDrawn="1"/>
        </p:nvSpPr>
        <p:spPr>
          <a:xfrm>
            <a:off x="0" y="1492897"/>
            <a:ext cx="4283241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91AC69B-A86B-2048-3CC7-7DD9E98D5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2C80AF-FBC5-772B-4979-E79F309D3A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0798A5-A15F-6665-221A-5108D3227E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DE08321-2EE8-6BD6-5128-57C20F3E28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8450" y="1922400"/>
            <a:ext cx="694635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1E70E2-3B8F-379F-1B5B-A8980885B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8450" y="1627200"/>
            <a:ext cx="694635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C4E44D45-C6D2-D4EC-DC2C-036E11C581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0800" y="2138400"/>
            <a:ext cx="3167330" cy="37750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2123D198-FC51-9F6E-02F7-F256180DA6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0800" y="1627200"/>
            <a:ext cx="3166067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here to enter message title</a:t>
            </a:r>
          </a:p>
        </p:txBody>
      </p:sp>
    </p:spTree>
    <p:extLst>
      <p:ext uri="{BB962C8B-B14F-4D97-AF65-F5344CB8AC3E}">
        <p14:creationId xmlns:p14="http://schemas.microsoft.com/office/powerpoint/2010/main" val="370794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Mess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84262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91AC69B-A86B-2048-3CC7-7DD9E98D5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2C80AF-FBC5-772B-4979-E79F309D3A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0798A5-A15F-6665-221A-5108D3227E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DE08321-2EE8-6BD6-5128-57C20F3E28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800" y="1922400"/>
            <a:ext cx="694635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11E70E2-3B8F-379F-1B5B-A8980885B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1627200"/>
            <a:ext cx="694635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32663A-CB4F-ED31-F3DC-EC62CA2898A3}"/>
              </a:ext>
            </a:extLst>
          </p:cNvPr>
          <p:cNvSpPr/>
          <p:nvPr userDrawn="1"/>
        </p:nvSpPr>
        <p:spPr>
          <a:xfrm>
            <a:off x="7915845" y="1492897"/>
            <a:ext cx="4284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C4E44D45-C6D2-D4EC-DC2C-036E11C581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9975" y="2138400"/>
            <a:ext cx="3167330" cy="37750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2123D198-FC51-9F6E-02F7-F256180DA6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19975" y="1627200"/>
            <a:ext cx="3166067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here to enter message title</a:t>
            </a:r>
          </a:p>
        </p:txBody>
      </p:sp>
    </p:spTree>
    <p:extLst>
      <p:ext uri="{BB962C8B-B14F-4D97-AF65-F5344CB8AC3E}">
        <p14:creationId xmlns:p14="http://schemas.microsoft.com/office/powerpoint/2010/main" val="1278262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86650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029CA41-5AE6-97C6-AD4B-43862CE42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0C72DE-C648-514A-A4AB-F390FBE3A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988CDD4-FACE-B948-0CB6-B9C94752F6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9B54901-9E0B-5F80-6268-80715D084D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799" y="1922400"/>
            <a:ext cx="5148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748D1B6B-28F3-58C4-DC6E-975690402F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799" y="1627200"/>
            <a:ext cx="5148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4785BB6-ADE0-6266-7823-2D391372B5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725" y="1922400"/>
            <a:ext cx="5148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0B451A3-11D5-B674-FB9C-E973A38B9F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725" y="1627200"/>
            <a:ext cx="5148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</p:spTree>
    <p:extLst>
      <p:ext uri="{BB962C8B-B14F-4D97-AF65-F5344CB8AC3E}">
        <p14:creationId xmlns:p14="http://schemas.microsoft.com/office/powerpoint/2010/main" val="2897007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F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B0ED3E9F-42A6-8CBF-2FD8-0EFFE22B6EE4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2515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B0ED3E9F-42A6-8CBF-2FD8-0EFFE22B6E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Afbeelding 2">
            <a:extLst>
              <a:ext uri="{FF2B5EF4-FFF2-40B4-BE49-F238E27FC236}">
                <a16:creationId xmlns:a16="http://schemas.microsoft.com/office/drawing/2014/main" id="{27E05B4A-5F3C-01D4-33E0-9D4A1C2929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604" y="0"/>
            <a:ext cx="6123396" cy="6858000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0874F93E-1ED5-68BC-29B1-7BC68FEB3D10}"/>
              </a:ext>
            </a:extLst>
          </p:cNvPr>
          <p:cNvSpPr/>
          <p:nvPr userDrawn="1"/>
        </p:nvSpPr>
        <p:spPr>
          <a:xfrm flipH="1">
            <a:off x="0" y="4613564"/>
            <a:ext cx="12192000" cy="2244436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E7699-24DE-4EE3-A7DE-C49F76FC4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53532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Agenda: click to add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A4D29E-1F03-8464-7FC0-70DFAC5352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3" descr="A white letter e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6DA565BC-3E51-F3F4-11B7-77EE876EAB60}"/>
              </a:ext>
            </a:extLst>
          </p:cNvPr>
          <p:cNvPicPr>
            <a:picLocks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6000" y="6382800"/>
            <a:ext cx="309600" cy="313200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9D11C73E-F70D-BCE9-50AC-40B09EF4EC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9646" y="1627200"/>
            <a:ext cx="5016354" cy="4284000"/>
          </a:xfrm>
        </p:spPr>
        <p:txBody>
          <a:bodyPr anchor="ctr"/>
          <a:lstStyle>
            <a:lvl1pPr marL="0" indent="0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None/>
              <a:defRPr sz="2400" b="1">
                <a:solidFill>
                  <a:schemeClr val="tx1"/>
                </a:solidFill>
              </a:defRPr>
            </a:lvl1pPr>
            <a:lvl2pPr marL="354013" indent="-176213">
              <a:spcAft>
                <a:spcPts val="900"/>
              </a:spcAft>
              <a:defRPr sz="1600"/>
            </a:lvl2pPr>
            <a:lvl3pPr>
              <a:defRPr/>
            </a:lvl3pPr>
          </a:lstStyle>
          <a:p>
            <a:pPr lvl="0"/>
            <a:r>
              <a:rPr lang="en-US"/>
              <a:t>Click to add entries. (Tip: make the current section black and bold and the others grey and non-bold)</a:t>
            </a:r>
          </a:p>
        </p:txBody>
      </p:sp>
      <p:sp>
        <p:nvSpPr>
          <p:cNvPr id="6" name="Tekstvak 15">
            <a:extLst>
              <a:ext uri="{FF2B5EF4-FFF2-40B4-BE49-F238E27FC236}">
                <a16:creationId xmlns:a16="http://schemas.microsoft.com/office/drawing/2014/main" id="{14A89791-3AC5-A25D-9E87-043345946DED}"/>
              </a:ext>
            </a:extLst>
          </p:cNvPr>
          <p:cNvSpPr txBox="1"/>
          <p:nvPr userDrawn="1"/>
        </p:nvSpPr>
        <p:spPr>
          <a:xfrm>
            <a:off x="9242613" y="6235699"/>
            <a:ext cx="2223217" cy="467999"/>
          </a:xfrm>
          <a:prstGeom prst="rect">
            <a:avLst/>
          </a:prstGeom>
        </p:spPr>
        <p:txBody>
          <a:bodyPr vert="horz" lIns="72000" tIns="0" rIns="0" bIns="45720" rtlCol="0" anchor="b"/>
          <a:lstStyle>
            <a:defPPr>
              <a:defRPr lang="en-US"/>
            </a:defPPr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800" baseline="0"/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lvl="0"/>
            <a:r>
              <a:rPr lang="nl-NL">
                <a:solidFill>
                  <a:schemeClr val="bg1"/>
                </a:solidFill>
              </a:rPr>
              <a:t>Confidential. Not for third party distribution. </a:t>
            </a:r>
          </a:p>
          <a:p>
            <a:pPr lvl="0"/>
            <a:r>
              <a:rPr lang="nl-NL">
                <a:solidFill>
                  <a:schemeClr val="bg1"/>
                </a:solidFill>
              </a:rPr>
              <a:t>Copyright © </a:t>
            </a:r>
            <a:r>
              <a:rPr lang="nl-NL" err="1">
                <a:solidFill>
                  <a:schemeClr val="bg1"/>
                </a:solidFill>
              </a:rPr>
              <a:t>Rotate</a:t>
            </a:r>
            <a:r>
              <a:rPr lang="nl-NL">
                <a:solidFill>
                  <a:schemeClr val="bg1"/>
                </a:solidFill>
              </a:rPr>
              <a:t> </a:t>
            </a:r>
            <a:fld id="{92249BEE-3B86-402C-91E6-60DAFFD363B5}" type="datetimeyyyy">
              <a:rPr lang="nl-NL">
                <a:solidFill>
                  <a:schemeClr val="bg1"/>
                </a:solidFill>
              </a:rPr>
              <a:t>2026</a:t>
            </a:fld>
            <a:r>
              <a:rPr lang="nl-NL">
                <a:solidFill>
                  <a:schemeClr val="bg1"/>
                </a:solidFill>
              </a:rPr>
              <a:t>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18919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59010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7CBB0F6B-4671-94EE-D05B-738A9B87890A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A1ACC506-8563-C4F3-BD1A-8A1987A83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BA2EB9-56B7-5C63-3287-8B11335A1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CB312B-E532-AD54-E62C-D44FF3EAA3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037A3B3-E0E3-B53D-30CA-2754F12AE6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799" y="1922400"/>
            <a:ext cx="5148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7F150F5A-059E-964A-362B-9C2E826341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799" y="1627200"/>
            <a:ext cx="5148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7E644E0-06B2-7710-E56D-C8DE6197D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725" y="1922400"/>
            <a:ext cx="5148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C2A7B48-BA2D-B674-3440-422E05B5A2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725" y="1627200"/>
            <a:ext cx="5148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</p:spTree>
    <p:extLst>
      <p:ext uri="{BB962C8B-B14F-4D97-AF65-F5344CB8AC3E}">
        <p14:creationId xmlns:p14="http://schemas.microsoft.com/office/powerpoint/2010/main" val="1205498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h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75857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C51063B-BC41-1154-AF0F-35F15FEE6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827385-BE4B-4766-09DB-973BC0F1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9ECE33E-E5D3-5FB2-6BA3-6ABFBDA62E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DFD8A83-50DB-7BA9-94FB-81C03233F3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799" y="1922400"/>
            <a:ext cx="3312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573F7B3B-C058-9C00-103D-2B4AA16FF5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799" y="1627200"/>
            <a:ext cx="3312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30BD437-4530-8E65-D409-B518F7AF76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62" y="1922400"/>
            <a:ext cx="3312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05D7C83-02BB-FE4D-377D-5871712C7A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762" y="1627200"/>
            <a:ext cx="3312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7F214DE-6D9C-0D6D-F532-0F70BB1992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6725" y="1922400"/>
            <a:ext cx="3312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A4947584-CE00-B0E5-DBEB-7D66FEF6785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6725" y="1627200"/>
            <a:ext cx="3312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</p:spTree>
    <p:extLst>
      <p:ext uri="{BB962C8B-B14F-4D97-AF65-F5344CB8AC3E}">
        <p14:creationId xmlns:p14="http://schemas.microsoft.com/office/powerpoint/2010/main" val="2154123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harts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59989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BAF312B-DA5C-D4E3-AF86-7898E934F69C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D2107246-3760-01AC-E45F-721E6DA9C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5C865ED-FBC0-4171-F8CB-5C4DC4A7E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21E4C28-210D-99E7-8DE0-DB3948703D2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AD62F3-0F82-51EE-8B33-28DA420DC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0799" y="1922400"/>
            <a:ext cx="3312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8CAD922C-E497-3530-7E4C-AFB2C501D5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799" y="1627200"/>
            <a:ext cx="3312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E398B92-DCCA-AC19-9D44-4BF5974AA7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62" y="1922400"/>
            <a:ext cx="3312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D89CE54-FB47-9A75-4DEC-B00C4E411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762" y="1627200"/>
            <a:ext cx="3312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F66DF0D0-666B-3F07-DDE5-A3497B00D9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6725" y="1922400"/>
            <a:ext cx="3312000" cy="216000"/>
          </a:xfrm>
        </p:spPr>
        <p:txBody>
          <a:bodyPr tIns="0" bIns="0"/>
          <a:lstStyle>
            <a:lvl1pPr marL="0" indent="0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here to enter units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C28205F-DEFD-9C53-01F5-B11DEBCF4C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6725" y="1627200"/>
            <a:ext cx="3312000" cy="273600"/>
          </a:xfrm>
        </p:spPr>
        <p:txBody>
          <a:bodyPr tIns="0" bIns="0"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here to enter chart title</a:t>
            </a:r>
          </a:p>
        </p:txBody>
      </p:sp>
    </p:spTree>
    <p:extLst>
      <p:ext uri="{BB962C8B-B14F-4D97-AF65-F5344CB8AC3E}">
        <p14:creationId xmlns:p14="http://schemas.microsoft.com/office/powerpoint/2010/main" val="363723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umb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025710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kstvak 30">
            <a:extLst>
              <a:ext uri="{FF2B5EF4-FFF2-40B4-BE49-F238E27FC236}">
                <a16:creationId xmlns:a16="http://schemas.microsoft.com/office/drawing/2014/main" id="{72E5A23F-C57A-4D9C-CC16-CF674A885E3D}"/>
              </a:ext>
            </a:extLst>
          </p:cNvPr>
          <p:cNvSpPr txBox="1"/>
          <p:nvPr userDrawn="1"/>
        </p:nvSpPr>
        <p:spPr>
          <a:xfrm>
            <a:off x="703557" y="1619347"/>
            <a:ext cx="507793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01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22" name="Rechte verbindingslijn 58">
            <a:extLst>
              <a:ext uri="{FF2B5EF4-FFF2-40B4-BE49-F238E27FC236}">
                <a16:creationId xmlns:a16="http://schemas.microsoft.com/office/drawing/2014/main" id="{DDAF9C53-9752-5DB9-DD79-A20CCFB691D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06E9D3D-A99D-F18A-5A78-68117C786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437554-153B-1CDF-8B83-F9BD06C83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748341F-B1D7-1391-73B0-E688172B59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E1E95D6-442B-64BE-7B6D-85AEDB44AD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880000"/>
            <a:ext cx="5148000" cy="30334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5991E13-5D5A-60B9-D35D-C91425928F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2271600"/>
            <a:ext cx="5148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/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11EDE1CF-C88E-6F50-B018-1843D01791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725" y="2880000"/>
            <a:ext cx="5148000" cy="30334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F8F805E3-FA5D-D6C8-55A0-9ED9041559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725" y="2271600"/>
            <a:ext cx="5148000" cy="464400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1800" b="1"/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6" name="Tekstvak 30">
            <a:extLst>
              <a:ext uri="{FF2B5EF4-FFF2-40B4-BE49-F238E27FC236}">
                <a16:creationId xmlns:a16="http://schemas.microsoft.com/office/drawing/2014/main" id="{3F580F25-6CA6-10C4-D270-4C867F8CAA6E}"/>
              </a:ext>
            </a:extLst>
          </p:cNvPr>
          <p:cNvSpPr txBox="1"/>
          <p:nvPr userDrawn="1"/>
        </p:nvSpPr>
        <p:spPr>
          <a:xfrm>
            <a:off x="6210490" y="1619347"/>
            <a:ext cx="507793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02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2B664C-471F-0319-47D7-16A76EB92C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4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umbered text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2083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8FF80D6-38B1-D3F9-18AF-3C7B7B0C0A58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EF9B15F-063A-3E22-93A4-A34CDA166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A6C96F-9E70-B462-45C2-ECFC834871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0B3D3ED-C878-3BA9-49B0-EC04723220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104C82B3-1E81-C5F8-2577-BA33E431CD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880000"/>
            <a:ext cx="5148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1C1DF398-1BC7-C5C5-E24C-B8F6D4016F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2271600"/>
            <a:ext cx="5148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153E61A6-9E83-47B8-BB99-D12755E717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725" y="2880000"/>
            <a:ext cx="5148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2D7C2291-CCB6-1E05-6B4E-FC00B506F4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725" y="2271600"/>
            <a:ext cx="5148000" cy="464400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22" name="Rechte verbindingslijn 58">
            <a:extLst>
              <a:ext uri="{FF2B5EF4-FFF2-40B4-BE49-F238E27FC236}">
                <a16:creationId xmlns:a16="http://schemas.microsoft.com/office/drawing/2014/main" id="{4A21DCF3-8A16-CBFF-3A16-9C6053645D7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vak 30">
            <a:extLst>
              <a:ext uri="{FF2B5EF4-FFF2-40B4-BE49-F238E27FC236}">
                <a16:creationId xmlns:a16="http://schemas.microsoft.com/office/drawing/2014/main" id="{94DBF015-3008-315E-2C42-37CF8B8E41A0}"/>
              </a:ext>
            </a:extLst>
          </p:cNvPr>
          <p:cNvSpPr txBox="1"/>
          <p:nvPr userDrawn="1"/>
        </p:nvSpPr>
        <p:spPr>
          <a:xfrm>
            <a:off x="703557" y="1619347"/>
            <a:ext cx="507793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01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kstvak 30">
            <a:extLst>
              <a:ext uri="{FF2B5EF4-FFF2-40B4-BE49-F238E27FC236}">
                <a16:creationId xmlns:a16="http://schemas.microsoft.com/office/drawing/2014/main" id="{89470992-6C3F-CC89-765A-6460F92A170A}"/>
              </a:ext>
            </a:extLst>
          </p:cNvPr>
          <p:cNvSpPr txBox="1"/>
          <p:nvPr userDrawn="1"/>
        </p:nvSpPr>
        <p:spPr>
          <a:xfrm>
            <a:off x="6210490" y="1619347"/>
            <a:ext cx="507793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02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DADD30-EF3F-542A-A924-4B0A907D7E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64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usto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2645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Rechte verbindingslijn 58">
            <a:extLst>
              <a:ext uri="{FF2B5EF4-FFF2-40B4-BE49-F238E27FC236}">
                <a16:creationId xmlns:a16="http://schemas.microsoft.com/office/drawing/2014/main" id="{DDAF9C53-9752-5DB9-DD79-A20CCFB691D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06E9D3D-A99D-F18A-5A78-68117C786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437554-153B-1CDF-8B83-F9BD06C83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748341F-B1D7-1391-73B0-E688172B59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E1E95D6-442B-64BE-7B6D-85AEDB44AD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271600"/>
            <a:ext cx="5148000" cy="36418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5991E13-5D5A-60B9-D35D-C91425928F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7" y="1628775"/>
            <a:ext cx="5148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/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11EDE1CF-C88E-6F50-B018-1843D01791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725" y="2271600"/>
            <a:ext cx="5148000" cy="3641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F8F805E3-FA5D-D6C8-55A0-9ED9041559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725" y="1628775"/>
            <a:ext cx="5148000" cy="464400"/>
          </a:xfrm>
        </p:spPr>
        <p:txBody>
          <a:bodyPr anchor="b"/>
          <a:lstStyle>
            <a:lvl1pPr marL="0" indent="0">
              <a:lnSpc>
                <a:spcPct val="90000"/>
              </a:lnSpc>
              <a:buFontTx/>
              <a:buNone/>
              <a:defRPr sz="1800" b="1"/>
            </a:lvl1pPr>
          </a:lstStyle>
          <a:p>
            <a:pPr lvl="0"/>
            <a:r>
              <a:rPr lang="en-US"/>
              <a:t>Click to enter subtitle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FEB281-ACC3-548C-3CE0-EAD6271B54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9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ustom text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33506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37D32D6-F3F3-EFE6-4313-9E60AE847D55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cxnSp>
        <p:nvCxnSpPr>
          <p:cNvPr id="22" name="Rechte verbindingslijn 58">
            <a:extLst>
              <a:ext uri="{FF2B5EF4-FFF2-40B4-BE49-F238E27FC236}">
                <a16:creationId xmlns:a16="http://schemas.microsoft.com/office/drawing/2014/main" id="{DDAF9C53-9752-5DB9-DD79-A20CCFB691D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06E9D3D-A99D-F18A-5A78-68117C786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437554-153B-1CDF-8B83-F9BD06C83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748341F-B1D7-1391-73B0-E688172B59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E1E95D6-442B-64BE-7B6D-85AEDB44AD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271600"/>
            <a:ext cx="5148000" cy="36418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5991E13-5D5A-60B9-D35D-C91425928F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7" y="1628775"/>
            <a:ext cx="5148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/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11EDE1CF-C88E-6F50-B018-1843D01791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725" y="2271600"/>
            <a:ext cx="5148000" cy="3641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F8F805E3-FA5D-D6C8-55A0-9ED9041559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725" y="1628775"/>
            <a:ext cx="5148000" cy="464400"/>
          </a:xfrm>
        </p:spPr>
        <p:txBody>
          <a:bodyPr anchor="b"/>
          <a:lstStyle>
            <a:lvl1pPr marL="0" indent="0">
              <a:lnSpc>
                <a:spcPct val="90000"/>
              </a:lnSpc>
              <a:buFontTx/>
              <a:buNone/>
              <a:defRPr sz="1800" b="1"/>
            </a:lvl1pPr>
          </a:lstStyle>
          <a:p>
            <a:pPr lvl="0"/>
            <a:r>
              <a:rPr lang="en-US"/>
              <a:t>Click to enter subtitle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C68CCC-6FD2-1DBD-A96D-43E596B642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202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numbere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95524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E09E346-7E68-6681-7ECD-66AEF7D9B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8099E3-ABFD-4D59-A515-06F8693B6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DE6E4EF-3E61-8F79-CE88-1B67E6296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826AB660-704F-E026-1E16-B31D9E5042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880000"/>
            <a:ext cx="3312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52872D1-1743-5E2E-6654-788520D2B2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2271600"/>
            <a:ext cx="3312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C79331F-6055-DD95-A2AF-F3A22862B9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4281" y="2880000"/>
            <a:ext cx="3312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46576414-CBD8-376A-292B-9DE69A2536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762" y="2271600"/>
            <a:ext cx="3312000" cy="464400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D59E8760-B950-96E7-EA34-88FF63DAB2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6725" y="2880000"/>
            <a:ext cx="3312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2085AFCB-FF69-74DE-57AF-568F958FE0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6725" y="2271600"/>
            <a:ext cx="3312000" cy="464400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23" name="Rechte verbindingslijn 58">
            <a:extLst>
              <a:ext uri="{FF2B5EF4-FFF2-40B4-BE49-F238E27FC236}">
                <a16:creationId xmlns:a16="http://schemas.microsoft.com/office/drawing/2014/main" id="{297E35A9-8192-57D6-22B8-091A7110647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30">
            <a:extLst>
              <a:ext uri="{FF2B5EF4-FFF2-40B4-BE49-F238E27FC236}">
                <a16:creationId xmlns:a16="http://schemas.microsoft.com/office/drawing/2014/main" id="{3B326378-E3ED-B520-77C4-0F6B61BE4B96}"/>
              </a:ext>
            </a:extLst>
          </p:cNvPr>
          <p:cNvSpPr txBox="1"/>
          <p:nvPr userDrawn="1"/>
        </p:nvSpPr>
        <p:spPr>
          <a:xfrm>
            <a:off x="703557" y="1619347"/>
            <a:ext cx="3312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01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kstvak 30">
            <a:extLst>
              <a:ext uri="{FF2B5EF4-FFF2-40B4-BE49-F238E27FC236}">
                <a16:creationId xmlns:a16="http://schemas.microsoft.com/office/drawing/2014/main" id="{AF2BCFE8-F601-3254-B3E3-A4D454C3AFFA}"/>
              </a:ext>
            </a:extLst>
          </p:cNvPr>
          <p:cNvSpPr txBox="1"/>
          <p:nvPr userDrawn="1"/>
        </p:nvSpPr>
        <p:spPr>
          <a:xfrm>
            <a:off x="4375967" y="1619347"/>
            <a:ext cx="3312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02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Tekstvak 30">
            <a:extLst>
              <a:ext uri="{FF2B5EF4-FFF2-40B4-BE49-F238E27FC236}">
                <a16:creationId xmlns:a16="http://schemas.microsoft.com/office/drawing/2014/main" id="{29900930-8F5C-AFBF-A88A-BA16FEDA5C57}"/>
              </a:ext>
            </a:extLst>
          </p:cNvPr>
          <p:cNvSpPr txBox="1"/>
          <p:nvPr userDrawn="1"/>
        </p:nvSpPr>
        <p:spPr>
          <a:xfrm>
            <a:off x="8048807" y="1619347"/>
            <a:ext cx="3312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03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DA75BB-41DF-0620-99BC-0BF54D802CE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numbered text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84330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65CC24F-ADFE-5298-E414-1B3E3654A097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0C89474-F129-E32F-F842-293DCB8E8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53EEFEC-0A91-DEF5-6950-234CEC90EF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BCADA8E-8A93-E1BE-00B4-A9CC293BAE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FA1D693-1E27-39B2-5DE8-1658BD152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880000"/>
            <a:ext cx="3312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8A3F52C-F222-0870-F26E-D9448D1B6D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2271600"/>
            <a:ext cx="3312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DDEF3C05-1346-93C1-9327-2129F8C31F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4281" y="2880000"/>
            <a:ext cx="3312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804911EB-3638-F051-BBF0-698FF784D3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762" y="2271600"/>
            <a:ext cx="3312000" cy="464400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5E545AA-A7C7-8ABF-7440-A20C33658B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6725" y="2880000"/>
            <a:ext cx="3312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FB82DFBF-BBA2-2F98-F3F5-FEBD81B6200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6725" y="2271600"/>
            <a:ext cx="3312000" cy="464400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27" name="Rechte verbindingslijn 58">
            <a:extLst>
              <a:ext uri="{FF2B5EF4-FFF2-40B4-BE49-F238E27FC236}">
                <a16:creationId xmlns:a16="http://schemas.microsoft.com/office/drawing/2014/main" id="{7872B1B3-954E-FC3A-3463-284104E292C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vak 30">
            <a:extLst>
              <a:ext uri="{FF2B5EF4-FFF2-40B4-BE49-F238E27FC236}">
                <a16:creationId xmlns:a16="http://schemas.microsoft.com/office/drawing/2014/main" id="{801E6854-1F1F-96FD-AB76-29B51AE831EB}"/>
              </a:ext>
            </a:extLst>
          </p:cNvPr>
          <p:cNvSpPr txBox="1"/>
          <p:nvPr userDrawn="1"/>
        </p:nvSpPr>
        <p:spPr>
          <a:xfrm>
            <a:off x="703557" y="1619347"/>
            <a:ext cx="3312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01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Tekstvak 30">
            <a:extLst>
              <a:ext uri="{FF2B5EF4-FFF2-40B4-BE49-F238E27FC236}">
                <a16:creationId xmlns:a16="http://schemas.microsoft.com/office/drawing/2014/main" id="{2A210415-D449-3785-079C-9E5201C00BBA}"/>
              </a:ext>
            </a:extLst>
          </p:cNvPr>
          <p:cNvSpPr txBox="1"/>
          <p:nvPr userDrawn="1"/>
        </p:nvSpPr>
        <p:spPr>
          <a:xfrm>
            <a:off x="4375967" y="1619347"/>
            <a:ext cx="3312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02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98C67CF-1442-790E-728C-53615314E436}"/>
              </a:ext>
            </a:extLst>
          </p:cNvPr>
          <p:cNvSpPr txBox="1"/>
          <p:nvPr userDrawn="1"/>
        </p:nvSpPr>
        <p:spPr>
          <a:xfrm>
            <a:off x="8048807" y="1619347"/>
            <a:ext cx="3312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03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1AA719-4FAB-8BA4-203E-34A821A845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28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ustom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989888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E09E346-7E68-6681-7ECD-66AEF7D9B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8099E3-ABFD-4D59-A515-06F8693B6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DE6E4EF-3E61-8F79-CE88-1B67E6296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826AB660-704F-E026-1E16-B31D9E5042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271600"/>
            <a:ext cx="3312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52872D1-1743-5E2E-6654-788520D2B2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1627200"/>
            <a:ext cx="3312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C79331F-6055-DD95-A2AF-F3A22862B9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4281" y="2271600"/>
            <a:ext cx="3312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46576414-CBD8-376A-292B-9DE69A2536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762" y="1627200"/>
            <a:ext cx="3312000" cy="464400"/>
          </a:xfrm>
        </p:spPr>
        <p:txBody>
          <a:bodyPr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D59E8760-B950-96E7-EA34-88FF63DAB2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6725" y="2271600"/>
            <a:ext cx="3312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2085AFCB-FF69-74DE-57AF-568F958FE0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6725" y="1627200"/>
            <a:ext cx="3312000" cy="464400"/>
          </a:xfrm>
        </p:spPr>
        <p:txBody>
          <a:bodyPr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23" name="Rechte verbindingslijn 58">
            <a:extLst>
              <a:ext uri="{FF2B5EF4-FFF2-40B4-BE49-F238E27FC236}">
                <a16:creationId xmlns:a16="http://schemas.microsoft.com/office/drawing/2014/main" id="{297E35A9-8192-57D6-22B8-091A7110647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48A5E84-B0ED-6327-F9D2-A63DC81D0F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08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Customiz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B0ED3E9F-42A6-8CBF-2FD8-0EFFE22B6EE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7386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B0ED3E9F-42A6-8CBF-2FD8-0EFFE22B6E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ight Triangle 4">
            <a:extLst>
              <a:ext uri="{FF2B5EF4-FFF2-40B4-BE49-F238E27FC236}">
                <a16:creationId xmlns:a16="http://schemas.microsoft.com/office/drawing/2014/main" id="{1E5B5CC8-B4B3-6FC4-90F7-4500B664A3D4}"/>
              </a:ext>
            </a:extLst>
          </p:cNvPr>
          <p:cNvSpPr/>
          <p:nvPr userDrawn="1"/>
        </p:nvSpPr>
        <p:spPr>
          <a:xfrm flipH="1">
            <a:off x="0" y="4613564"/>
            <a:ext cx="12192000" cy="2244436"/>
          </a:xfrm>
          <a:prstGeom prst="rtTriangle">
            <a:avLst/>
          </a:prstGeom>
          <a:solidFill>
            <a:srgbClr val="EF483A"/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E7699-24DE-4EE3-A7DE-C49F76FC4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53532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Agenda: click to add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A4D29E-1F03-8464-7FC0-70DFAC5352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3" descr="A white letter e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6DA565BC-3E51-F3F4-11B7-77EE876EAB60}"/>
              </a:ext>
            </a:extLst>
          </p:cNvPr>
          <p:cNvPicPr>
            <a:picLocks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6000" y="6382800"/>
            <a:ext cx="309600" cy="313200"/>
          </a:xfrm>
          <a:prstGeom prst="rect">
            <a:avLst/>
          </a:prstGeom>
        </p:spPr>
      </p:pic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DCDD61CA-3A67-4ED4-EFA8-5AB88222E8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68604" y="0"/>
            <a:ext cx="6123396" cy="5747465"/>
          </a:xfrm>
          <a:custGeom>
            <a:avLst/>
            <a:gdLst>
              <a:gd name="connsiteX0" fmla="*/ 0 w 6123396"/>
              <a:gd name="connsiteY0" fmla="*/ 0 h 5748879"/>
              <a:gd name="connsiteX1" fmla="*/ 6123396 w 6123396"/>
              <a:gd name="connsiteY1" fmla="*/ 0 h 5748879"/>
              <a:gd name="connsiteX2" fmla="*/ 6123396 w 6123396"/>
              <a:gd name="connsiteY2" fmla="*/ 4621383 h 5748879"/>
              <a:gd name="connsiteX3" fmla="*/ 0 w 6123396"/>
              <a:gd name="connsiteY3" fmla="*/ 5748879 h 574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3396" h="5748879">
                <a:moveTo>
                  <a:pt x="0" y="0"/>
                </a:moveTo>
                <a:lnTo>
                  <a:pt x="6123396" y="0"/>
                </a:lnTo>
                <a:lnTo>
                  <a:pt x="6123396" y="4621383"/>
                </a:lnTo>
                <a:lnTo>
                  <a:pt x="0" y="5748879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Insert your image</a:t>
            </a:r>
          </a:p>
        </p:txBody>
      </p:sp>
      <p:sp>
        <p:nvSpPr>
          <p:cNvPr id="6" name="Tekstvak 15">
            <a:extLst>
              <a:ext uri="{FF2B5EF4-FFF2-40B4-BE49-F238E27FC236}">
                <a16:creationId xmlns:a16="http://schemas.microsoft.com/office/drawing/2014/main" id="{A87BCC17-9D4F-4F93-E9C6-D857B637129F}"/>
              </a:ext>
            </a:extLst>
          </p:cNvPr>
          <p:cNvSpPr txBox="1"/>
          <p:nvPr userDrawn="1"/>
        </p:nvSpPr>
        <p:spPr>
          <a:xfrm>
            <a:off x="9242613" y="6235699"/>
            <a:ext cx="2223217" cy="467999"/>
          </a:xfrm>
          <a:prstGeom prst="rect">
            <a:avLst/>
          </a:prstGeom>
        </p:spPr>
        <p:txBody>
          <a:bodyPr vert="horz" lIns="72000" tIns="0" rIns="0" bIns="45720" rtlCol="0" anchor="b"/>
          <a:lstStyle>
            <a:defPPr>
              <a:defRPr lang="en-US"/>
            </a:defPPr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800" baseline="0"/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lvl="0"/>
            <a:r>
              <a:rPr lang="nl-NL">
                <a:solidFill>
                  <a:schemeClr val="bg1"/>
                </a:solidFill>
              </a:rPr>
              <a:t>Confidential. Not for third party distribution. </a:t>
            </a:r>
          </a:p>
          <a:p>
            <a:pPr lvl="0"/>
            <a:r>
              <a:rPr lang="nl-NL">
                <a:solidFill>
                  <a:schemeClr val="bg1"/>
                </a:solidFill>
              </a:rPr>
              <a:t>Copyright © </a:t>
            </a:r>
            <a:r>
              <a:rPr lang="nl-NL" err="1">
                <a:solidFill>
                  <a:schemeClr val="bg1"/>
                </a:solidFill>
              </a:rPr>
              <a:t>Rotate</a:t>
            </a:r>
            <a:r>
              <a:rPr lang="nl-NL">
                <a:solidFill>
                  <a:schemeClr val="bg1"/>
                </a:solidFill>
              </a:rPr>
              <a:t> </a:t>
            </a:r>
            <a:fld id="{92249BEE-3B86-402C-91E6-60DAFFD363B5}" type="datetimeyyyy">
              <a:rPr lang="nl-NL" smtClean="0">
                <a:solidFill>
                  <a:schemeClr val="bg1"/>
                </a:solidFill>
              </a:rPr>
              <a:pPr lvl="0"/>
              <a:t>2026</a:t>
            </a:fld>
            <a:r>
              <a:rPr lang="nl-NL">
                <a:solidFill>
                  <a:schemeClr val="bg1"/>
                </a:solidFill>
              </a:rPr>
              <a:t>. All rights reserved.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23310F8-A8D1-BB06-CB12-9021A47870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646" y="1627200"/>
            <a:ext cx="5016354" cy="4284000"/>
          </a:xfrm>
        </p:spPr>
        <p:txBody>
          <a:bodyPr anchor="ctr"/>
          <a:lstStyle>
            <a:lvl1pPr marL="0" indent="0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None/>
              <a:defRPr sz="2400" b="1">
                <a:solidFill>
                  <a:schemeClr val="tx1"/>
                </a:solidFill>
              </a:defRPr>
            </a:lvl1pPr>
            <a:lvl2pPr marL="354013" indent="-176213">
              <a:spcAft>
                <a:spcPts val="900"/>
              </a:spcAft>
              <a:defRPr sz="1600"/>
            </a:lvl2pPr>
            <a:lvl3pPr>
              <a:defRPr/>
            </a:lvl3pPr>
          </a:lstStyle>
          <a:p>
            <a:pPr lvl="0"/>
            <a:r>
              <a:rPr lang="en-US"/>
              <a:t>Click to add entries. (Tip: make the current section black and bold and the others grey and non-bold)</a:t>
            </a:r>
          </a:p>
        </p:txBody>
      </p:sp>
    </p:spTree>
    <p:extLst>
      <p:ext uri="{BB962C8B-B14F-4D97-AF65-F5344CB8AC3E}">
        <p14:creationId xmlns:p14="http://schemas.microsoft.com/office/powerpoint/2010/main" val="3954125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ustom text +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384866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1656851-7676-341E-818D-B807E24E8E16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E09E346-7E68-6681-7ECD-66AEF7D9B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8099E3-ABFD-4D59-A515-06F8693B6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DE6E4EF-3E61-8F79-CE88-1B67E6296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826AB660-704F-E026-1E16-B31D9E5042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271600"/>
            <a:ext cx="3312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52872D1-1743-5E2E-6654-788520D2B2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1627200"/>
            <a:ext cx="3312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C79331F-6055-DD95-A2AF-F3A22862B9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4281" y="2271600"/>
            <a:ext cx="3312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46576414-CBD8-376A-292B-9DE69A2536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762" y="1627200"/>
            <a:ext cx="3312000" cy="464400"/>
          </a:xfrm>
        </p:spPr>
        <p:txBody>
          <a:bodyPr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D59E8760-B950-96E7-EA34-88FF63DAB2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6725" y="2271600"/>
            <a:ext cx="3312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2085AFCB-FF69-74DE-57AF-568F958FE0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6725" y="1627200"/>
            <a:ext cx="3312000" cy="464400"/>
          </a:xfrm>
        </p:spPr>
        <p:txBody>
          <a:bodyPr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23" name="Rechte verbindingslijn 58">
            <a:extLst>
              <a:ext uri="{FF2B5EF4-FFF2-40B4-BE49-F238E27FC236}">
                <a16:creationId xmlns:a16="http://schemas.microsoft.com/office/drawing/2014/main" id="{297E35A9-8192-57D6-22B8-091A7110647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BE29D93-20C1-B597-0E5C-4C3EC29CD2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20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umb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14527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E82F217-353F-B196-FAB1-886006D80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F801F0-4FCA-0D06-080C-917DA8B1B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41DD4E78-1A53-3A69-0D99-CA1BCBE2F8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018634E2-4E4D-73CC-2B8A-F4E45677E4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402BD38A-743F-74AE-5120-458E169896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2271600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097B2D43-B2FA-5663-BC0A-67827A7E5F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133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26DB21C7-8F4C-0B20-42E1-E3834042FF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442" y="2271600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3BDEAA09-0AF3-4E1E-FF48-7D41C40755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6429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DDC79C46-1FF7-1996-1BC7-0D08F6B28C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6084" y="2271600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4606983F-E2A6-569E-1E8F-AE7518886E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68725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024ADE78-2689-E5C5-F7F8-7108583326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68725" y="2271599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30" name="Tekstvak 30">
            <a:extLst>
              <a:ext uri="{FF2B5EF4-FFF2-40B4-BE49-F238E27FC236}">
                <a16:creationId xmlns:a16="http://schemas.microsoft.com/office/drawing/2014/main" id="{7EACF1C7-DEE8-8F72-7B51-B52568BF9224}"/>
              </a:ext>
            </a:extLst>
          </p:cNvPr>
          <p:cNvSpPr txBox="1"/>
          <p:nvPr userDrawn="1"/>
        </p:nvSpPr>
        <p:spPr>
          <a:xfrm>
            <a:off x="70355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01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FF84CEFF-D2EB-B240-DB84-3E18E711B625}"/>
              </a:ext>
            </a:extLst>
          </p:cNvPr>
          <p:cNvSpPr txBox="1"/>
          <p:nvPr userDrawn="1"/>
        </p:nvSpPr>
        <p:spPr>
          <a:xfrm>
            <a:off x="341076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02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Tekstvak 30">
            <a:extLst>
              <a:ext uri="{FF2B5EF4-FFF2-40B4-BE49-F238E27FC236}">
                <a16:creationId xmlns:a16="http://schemas.microsoft.com/office/drawing/2014/main" id="{9CA30EC4-73B2-A041-F971-275E8230B063}"/>
              </a:ext>
            </a:extLst>
          </p:cNvPr>
          <p:cNvSpPr txBox="1"/>
          <p:nvPr userDrawn="1"/>
        </p:nvSpPr>
        <p:spPr>
          <a:xfrm>
            <a:off x="612475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03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kstvak 30">
            <a:extLst>
              <a:ext uri="{FF2B5EF4-FFF2-40B4-BE49-F238E27FC236}">
                <a16:creationId xmlns:a16="http://schemas.microsoft.com/office/drawing/2014/main" id="{D47D2F81-EECE-1437-53A6-57D56BBE3642}"/>
              </a:ext>
            </a:extLst>
          </p:cNvPr>
          <p:cNvSpPr txBox="1"/>
          <p:nvPr userDrawn="1"/>
        </p:nvSpPr>
        <p:spPr>
          <a:xfrm>
            <a:off x="884255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04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34" name="Rechte verbindingslijn 58">
            <a:extLst>
              <a:ext uri="{FF2B5EF4-FFF2-40B4-BE49-F238E27FC236}">
                <a16:creationId xmlns:a16="http://schemas.microsoft.com/office/drawing/2014/main" id="{F5BBDF60-5D50-B33E-FF63-14E84B660E3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BA10EAC-3B23-F142-5181-5B0186B474B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92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umbered text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12621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823BC77-116F-A2B6-B88E-5CD713C6345F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CB884A5-8F61-766F-6EDD-05428A5BB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AB40548-EC9E-2328-3AB1-C2B049DBA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DA0F6E9F-22E0-360D-C1CB-BD8A485CB3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962E3794-12C6-1198-588F-732494F97F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AFDC3238-E7FA-9297-6DB4-39637D36EE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2271600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490BE987-DB98-5158-5923-3E1BDF0D37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133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6AA5D517-051E-F4FD-EA97-21EBF43992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442" y="2271600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08038D3B-FA92-728D-B35F-EAFA66BFD7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6429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FF2D86B1-0FAD-F39A-DFBA-4460653036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6084" y="2271600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92B053BB-8704-8A18-6165-FDCD0B9C4E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68725" y="2880000"/>
            <a:ext cx="2520000" cy="30334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30" name="Text Placeholder 19">
            <a:extLst>
              <a:ext uri="{FF2B5EF4-FFF2-40B4-BE49-F238E27FC236}">
                <a16:creationId xmlns:a16="http://schemas.microsoft.com/office/drawing/2014/main" id="{409B87D9-D3C2-7BE0-B27B-2B010B88BD3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68725" y="2271599"/>
            <a:ext cx="2520000" cy="464400"/>
          </a:xfrm>
        </p:spPr>
        <p:txBody>
          <a:bodyPr tIns="46800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31" name="Rechte verbindingslijn 58">
            <a:extLst>
              <a:ext uri="{FF2B5EF4-FFF2-40B4-BE49-F238E27FC236}">
                <a16:creationId xmlns:a16="http://schemas.microsoft.com/office/drawing/2014/main" id="{F26B3920-713E-7992-C35B-54A7CB10BF4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vak 30">
            <a:extLst>
              <a:ext uri="{FF2B5EF4-FFF2-40B4-BE49-F238E27FC236}">
                <a16:creationId xmlns:a16="http://schemas.microsoft.com/office/drawing/2014/main" id="{BC53FF82-714D-D940-61FB-321774BCB4CB}"/>
              </a:ext>
            </a:extLst>
          </p:cNvPr>
          <p:cNvSpPr txBox="1"/>
          <p:nvPr userDrawn="1"/>
        </p:nvSpPr>
        <p:spPr>
          <a:xfrm>
            <a:off x="70355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01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Tekstvak 30">
            <a:extLst>
              <a:ext uri="{FF2B5EF4-FFF2-40B4-BE49-F238E27FC236}">
                <a16:creationId xmlns:a16="http://schemas.microsoft.com/office/drawing/2014/main" id="{AC75F37B-8EAA-9631-E776-3BBA044174CC}"/>
              </a:ext>
            </a:extLst>
          </p:cNvPr>
          <p:cNvSpPr txBox="1"/>
          <p:nvPr userDrawn="1"/>
        </p:nvSpPr>
        <p:spPr>
          <a:xfrm>
            <a:off x="341076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02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Tekstvak 30">
            <a:extLst>
              <a:ext uri="{FF2B5EF4-FFF2-40B4-BE49-F238E27FC236}">
                <a16:creationId xmlns:a16="http://schemas.microsoft.com/office/drawing/2014/main" id="{347326D3-D08E-BF83-ED2A-B4694C376C0B}"/>
              </a:ext>
            </a:extLst>
          </p:cNvPr>
          <p:cNvSpPr txBox="1"/>
          <p:nvPr userDrawn="1"/>
        </p:nvSpPr>
        <p:spPr>
          <a:xfrm>
            <a:off x="612475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03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6" name="Tekstvak 30">
            <a:extLst>
              <a:ext uri="{FF2B5EF4-FFF2-40B4-BE49-F238E27FC236}">
                <a16:creationId xmlns:a16="http://schemas.microsoft.com/office/drawing/2014/main" id="{9DE44781-4EB3-6AB0-3462-CF43D01A39BB}"/>
              </a:ext>
            </a:extLst>
          </p:cNvPr>
          <p:cNvSpPr txBox="1"/>
          <p:nvPr userDrawn="1"/>
        </p:nvSpPr>
        <p:spPr>
          <a:xfrm>
            <a:off x="8842557" y="1619347"/>
            <a:ext cx="2520000" cy="5416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 defTabSz="914377"/>
            <a:r>
              <a:rPr lang="en-US" sz="4267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04</a:t>
            </a:r>
            <a:endParaRPr lang="en-US" sz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2C44A8-62AF-47F8-BAE2-D7B141B8BD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12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usto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408831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E82F217-353F-B196-FAB1-886006D80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F801F0-4FCA-0D06-080C-917DA8B1B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41DD4E78-1A53-3A69-0D99-CA1BCBE2F8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018634E2-4E4D-73CC-2B8A-F4E45677E4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402BD38A-743F-74AE-5120-458E169896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097B2D43-B2FA-5663-BC0A-67827A7E5F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133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26DB21C7-8F4C-0B20-42E1-E3834042FF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442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3BDEAA09-0AF3-4E1E-FF48-7D41C40755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6429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DDC79C46-1FF7-1996-1BC7-0D08F6B28C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6084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4606983F-E2A6-569E-1E8F-AE7518886E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68725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024ADE78-2689-E5C5-F7F8-7108583326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68725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34" name="Rechte verbindingslijn 58">
            <a:extLst>
              <a:ext uri="{FF2B5EF4-FFF2-40B4-BE49-F238E27FC236}">
                <a16:creationId xmlns:a16="http://schemas.microsoft.com/office/drawing/2014/main" id="{F5BBDF60-5D50-B33E-FF63-14E84B660E3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281B03E-75C1-FE9F-5239-9C9C6AC745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16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ustom text +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0A73B9-532F-4935-BB57-83A3761ABC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494639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0A73B9-532F-4935-BB57-83A3761AB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BA64D16-083F-7A9D-D61C-E514476F5B1B}"/>
              </a:ext>
            </a:extLst>
          </p:cNvPr>
          <p:cNvSpPr/>
          <p:nvPr userDrawn="1"/>
        </p:nvSpPr>
        <p:spPr>
          <a:xfrm>
            <a:off x="0" y="1492897"/>
            <a:ext cx="12192000" cy="46280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 sz="1400" noProof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E82F217-353F-B196-FAB1-886006D80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F801F0-4FCA-0D06-080C-917DA8B1B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11232000" cy="576000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US" b="1" dirty="0"/>
            </a:lvl1pPr>
          </a:lstStyle>
          <a:p>
            <a:pPr lvl="0"/>
            <a:r>
              <a:rPr lang="en-US"/>
              <a:t>Click here to enter slide title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41DD4E78-1A53-3A69-0D99-CA1BCBE2F8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018634E2-4E4D-73CC-2B8A-F4E45677E4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7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402BD38A-743F-74AE-5120-458E169896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0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097B2D43-B2FA-5663-BC0A-67827A7E5F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133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26DB21C7-8F4C-0B20-42E1-E3834042FF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442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3BDEAA09-0AF3-4E1E-FF48-7D41C40755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6429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DDC79C46-1FF7-1996-1BC7-0D08F6B28C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6084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4606983F-E2A6-569E-1E8F-AE7518886E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68725" y="2271600"/>
            <a:ext cx="2520000" cy="3643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text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024ADE78-2689-E5C5-F7F8-7108583326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68725" y="1627200"/>
            <a:ext cx="2520000" cy="464400"/>
          </a:xfrm>
        </p:spPr>
        <p:txBody>
          <a:bodyPr tIns="46800" anchor="b"/>
          <a:lstStyle>
            <a:lvl1pPr marL="0" indent="0">
              <a:lnSpc>
                <a:spcPct val="90000"/>
              </a:lnSpc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enter subtitle</a:t>
            </a:r>
          </a:p>
        </p:txBody>
      </p:sp>
      <p:cxnSp>
        <p:nvCxnSpPr>
          <p:cNvPr id="34" name="Rechte verbindingslijn 58">
            <a:extLst>
              <a:ext uri="{FF2B5EF4-FFF2-40B4-BE49-F238E27FC236}">
                <a16:creationId xmlns:a16="http://schemas.microsoft.com/office/drawing/2014/main" id="{F5BBDF60-5D50-B33E-FF63-14E84B660E3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31838" y="2173884"/>
            <a:ext cx="1026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A303B98-0C93-E0A7-2D56-54784E2EB6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6476" y="2030059"/>
            <a:ext cx="608597" cy="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76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36486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898A0F4-D386-4DE9-3036-1F95964F8BDF}"/>
              </a:ext>
            </a:extLst>
          </p:cNvPr>
          <p:cNvSpPr txBox="1"/>
          <p:nvPr userDrawn="1"/>
        </p:nvSpPr>
        <p:spPr>
          <a:xfrm>
            <a:off x="442914" y="728663"/>
            <a:ext cx="11232000" cy="576261"/>
          </a:xfrm>
          <a:prstGeom prst="rect">
            <a:avLst/>
          </a:prstGeom>
        </p:spPr>
        <p:txBody>
          <a:bodyPr vert="horz" lIns="72000" tIns="45720" rIns="72000" bIns="45720" rtlCol="0" anchor="ctr">
            <a:noAutofit/>
          </a:bodyPr>
          <a:lstStyle>
            <a:lvl1pPr lvl="0" indent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AU" sz="2800" b="1" cap="none" spc="0" baseline="0" dirty="0" smtClean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2pPr>
            <a:lvl3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3pPr>
            <a:lvl4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4pPr>
            <a:lvl5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5pPr>
            <a:lvl6pPr marL="609321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6pPr>
            <a:lvl7pPr marL="1218641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7pPr>
            <a:lvl8pPr marL="1827962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8pPr>
            <a:lvl9pPr marL="2437283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9pPr>
          </a:lstStyle>
          <a:p>
            <a:pPr lvl="0"/>
            <a:r>
              <a:rPr lang="en-US" noProof="0">
                <a:solidFill>
                  <a:schemeClr val="tx1"/>
                </a:solidFill>
              </a:rPr>
              <a:t>For more information, please contact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0037FF27-DDD1-1179-A43F-983AF66FB1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CB53799-25FF-9FEC-8A72-2421DC45F7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4219" y="4131981"/>
            <a:ext cx="3761697" cy="43814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en-GB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1AB379FF-094B-5A0B-6381-2E9F332A2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218" y="3143290"/>
            <a:ext cx="3761698" cy="438149"/>
          </a:xfrm>
        </p:spPr>
        <p:txBody>
          <a:bodyPr lIns="0" anchor="b" anchorCtr="0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Person</a:t>
            </a:r>
            <a:endParaRPr lang="en-GB"/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CF70F40C-CB42-597E-514E-4CC45DC09A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4218" y="5380426"/>
            <a:ext cx="3070508" cy="25717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person@letsrotate.com</a:t>
            </a:r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A525DB0-4391-DC13-98F6-23AFA2104FB0}"/>
              </a:ext>
            </a:extLst>
          </p:cNvPr>
          <p:cNvSpPr txBox="1"/>
          <p:nvPr userDrawn="1"/>
        </p:nvSpPr>
        <p:spPr>
          <a:xfrm>
            <a:off x="657797" y="5134209"/>
            <a:ext cx="1354604" cy="307777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lvl="0"/>
            <a:r>
              <a:rPr lang="en-US" sz="1400">
                <a:solidFill>
                  <a:schemeClr val="tx1"/>
                </a:solidFill>
              </a:rPr>
              <a:t>letsrotate.com</a:t>
            </a:r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31" name="Picture 30" descr="Icon&#10;&#10;Description automatically generated">
            <a:extLst>
              <a:ext uri="{FF2B5EF4-FFF2-40B4-BE49-F238E27FC236}">
                <a16:creationId xmlns:a16="http://schemas.microsoft.com/office/drawing/2014/main" id="{07E4F227-8DFE-6FB5-4D73-A83A9DB95D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99" y="3806742"/>
            <a:ext cx="1083825" cy="281812"/>
          </a:xfrm>
          <a:prstGeom prst="rect">
            <a:avLst/>
          </a:prstGeom>
        </p:spPr>
      </p:pic>
      <p:sp>
        <p:nvSpPr>
          <p:cNvPr id="2" name="Text Placeholder 24">
            <a:extLst>
              <a:ext uri="{FF2B5EF4-FFF2-40B4-BE49-F238E27FC236}">
                <a16:creationId xmlns:a16="http://schemas.microsoft.com/office/drawing/2014/main" id="{7A65BD66-5FE8-3D62-0A3D-825F31622D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218" y="5656263"/>
            <a:ext cx="3070508" cy="25717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+00 000 000 0000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128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31841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Slide Number Placeholder 1">
            <a:extLst>
              <a:ext uri="{FF2B5EF4-FFF2-40B4-BE49-F238E27FC236}">
                <a16:creationId xmlns:a16="http://schemas.microsoft.com/office/drawing/2014/main" id="{C76B7682-E790-8D02-9B72-8979CB0798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C6EC3A7-3CD5-968D-3CC8-16320FE9EF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4219" y="4131981"/>
            <a:ext cx="3761697" cy="43814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1</a:t>
            </a:r>
            <a:endParaRPr lang="en-GB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6F5294A6-4DF4-9500-EACB-FBC4BCED33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218" y="3143290"/>
            <a:ext cx="3761698" cy="438149"/>
          </a:xfrm>
        </p:spPr>
        <p:txBody>
          <a:bodyPr lIns="0" anchor="b" anchorCtr="0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Person 1</a:t>
            </a:r>
            <a:endParaRPr lang="en-GB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3E134A6E-27F6-F210-F488-7E0EB20011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4218" y="5380426"/>
            <a:ext cx="3070508" cy="25717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person1@letsrotate.com</a:t>
            </a:r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95FD1D-E7F9-3593-9027-38765D216CBE}"/>
              </a:ext>
            </a:extLst>
          </p:cNvPr>
          <p:cNvSpPr txBox="1"/>
          <p:nvPr userDrawn="1"/>
        </p:nvSpPr>
        <p:spPr>
          <a:xfrm>
            <a:off x="657797" y="5134209"/>
            <a:ext cx="1354604" cy="307777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lvl="0"/>
            <a:r>
              <a:rPr lang="en-US" sz="1400">
                <a:solidFill>
                  <a:schemeClr val="tx1"/>
                </a:solidFill>
              </a:rPr>
              <a:t>letsrotate.com</a:t>
            </a:r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0EFB0F72-E14B-E4D9-5AB0-616772B5D5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99" y="3806742"/>
            <a:ext cx="1083825" cy="281812"/>
          </a:xfrm>
          <a:prstGeom prst="rect">
            <a:avLst/>
          </a:prstGeom>
        </p:spPr>
      </p:pic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501E2048-6DA3-4113-A09B-27CD6B9DEC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4218" y="5656263"/>
            <a:ext cx="3070508" cy="25717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+00 000 000 0000</a:t>
            </a:r>
            <a:endParaRPr lang="en-GB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053A00F1-83F4-570D-36FC-D6BF6723C2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92088" y="4131981"/>
            <a:ext cx="3761697" cy="43814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2</a:t>
            </a:r>
            <a:endParaRPr lang="en-GB"/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3E9757AD-D779-263E-A5A9-7B34215DD1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2087" y="3143290"/>
            <a:ext cx="3761698" cy="438149"/>
          </a:xfrm>
        </p:spPr>
        <p:txBody>
          <a:bodyPr lIns="0" anchor="b" anchorCtr="0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Person 2</a:t>
            </a:r>
            <a:endParaRPr lang="en-GB"/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5AFBA3E7-C1F1-B9D1-BA1D-2CAF14F661A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92087" y="5380426"/>
            <a:ext cx="3070508" cy="25717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person2@letsrotate.com</a:t>
            </a:r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A5F3A9-22F3-AF8F-2020-2FB5372A4CE8}"/>
              </a:ext>
            </a:extLst>
          </p:cNvPr>
          <p:cNvSpPr txBox="1"/>
          <p:nvPr userDrawn="1"/>
        </p:nvSpPr>
        <p:spPr>
          <a:xfrm>
            <a:off x="6315666" y="5134209"/>
            <a:ext cx="1354604" cy="307777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lvl="0"/>
            <a:r>
              <a:rPr lang="en-US" sz="1400">
                <a:solidFill>
                  <a:schemeClr val="tx1"/>
                </a:solidFill>
              </a:rPr>
              <a:t>letsrotate.com</a:t>
            </a:r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3CE98D61-2B2F-474B-E9E1-77B4A92C013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168" y="3806742"/>
            <a:ext cx="1083825" cy="281812"/>
          </a:xfrm>
          <a:prstGeom prst="rect">
            <a:avLst/>
          </a:prstGeom>
        </p:spPr>
      </p:pic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8F490CF-A891-3BF1-869A-93696F63E61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92087" y="5656263"/>
            <a:ext cx="3070508" cy="25717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+00 000 000 0000</a:t>
            </a:r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DB3EB4-2A18-D4A5-C5B7-A6C81F1A1656}"/>
              </a:ext>
            </a:extLst>
          </p:cNvPr>
          <p:cNvSpPr txBox="1"/>
          <p:nvPr userDrawn="1"/>
        </p:nvSpPr>
        <p:spPr>
          <a:xfrm>
            <a:off x="442914" y="728663"/>
            <a:ext cx="11232000" cy="576261"/>
          </a:xfrm>
          <a:prstGeom prst="rect">
            <a:avLst/>
          </a:prstGeom>
        </p:spPr>
        <p:txBody>
          <a:bodyPr vert="horz" lIns="72000" tIns="45720" rIns="72000" bIns="45720" rtlCol="0" anchor="ctr">
            <a:noAutofit/>
          </a:bodyPr>
          <a:lstStyle>
            <a:lvl1pPr lvl="0" indent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AU" sz="2800" b="1" cap="none" spc="0" baseline="0" dirty="0" smtClean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2pPr>
            <a:lvl3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3pPr>
            <a:lvl4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4pPr>
            <a:lvl5pPr fontAlgn="base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latin typeface="Arial" pitchFamily="-105" charset="-52"/>
                <a:ea typeface="Arial" pitchFamily="-105" charset="-52"/>
                <a:cs typeface="Arial" pitchFamily="-105" charset="-52"/>
              </a:defRPr>
            </a:lvl5pPr>
            <a:lvl6pPr marL="609321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6pPr>
            <a:lvl7pPr marL="1218641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7pPr>
            <a:lvl8pPr marL="1827962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8pPr>
            <a:lvl9pPr marL="2437283" fontAlgn="base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latin typeface="Arial" pitchFamily="-105" charset="-52"/>
                <a:ea typeface="Arial" pitchFamily="-105" charset="-52"/>
                <a:cs typeface="Arial" pitchFamily="-105" charset="-52"/>
              </a:defRPr>
            </a:lvl9pPr>
          </a:lstStyle>
          <a:p>
            <a:pPr lvl="0"/>
            <a:r>
              <a:rPr lang="en-US" noProof="0">
                <a:solidFill>
                  <a:schemeClr val="tx1"/>
                </a:solidFill>
              </a:rPr>
              <a:t>For more information, please contact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708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1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41348C55-8B10-1C5C-E711-CA2509F551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72623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41348C55-8B10-1C5C-E711-CA2509F551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A picture containing transport, ship, watercraft, boat&#10;&#10;Description automatically generated">
            <a:extLst>
              <a:ext uri="{FF2B5EF4-FFF2-40B4-BE49-F238E27FC236}">
                <a16:creationId xmlns:a16="http://schemas.microsoft.com/office/drawing/2014/main" id="{4648B478-7846-5F76-816A-A4DC34C50F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4007005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1E2F0D-E315-217B-3A03-216528125C2E}"/>
              </a:ext>
            </a:extLst>
          </p:cNvPr>
          <p:cNvSpPr/>
          <p:nvPr userDrawn="1"/>
        </p:nvSpPr>
        <p:spPr>
          <a:xfrm>
            <a:off x="-424" y="0"/>
            <a:ext cx="4007428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504D9-4ECB-31F2-546A-32CF464550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0000" y="728663"/>
            <a:ext cx="7264800" cy="576262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GB" b="1" dirty="0"/>
            </a:lvl1pPr>
          </a:lstStyle>
          <a:p>
            <a:pPr lvl="0"/>
            <a:r>
              <a:rPr lang="en-US"/>
              <a:t>Click to enter slide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CEE1DB-E971-7E0B-6C50-AABC9FA38F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/>
          <a:lstStyle/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hthoekige driehoek 19">
            <a:extLst>
              <a:ext uri="{FF2B5EF4-FFF2-40B4-BE49-F238E27FC236}">
                <a16:creationId xmlns:a16="http://schemas.microsoft.com/office/drawing/2014/main" id="{B1172C18-CBEB-2C33-90C0-49BC5A55DFC7}"/>
              </a:ext>
            </a:extLst>
          </p:cNvPr>
          <p:cNvSpPr/>
          <p:nvPr userDrawn="1"/>
        </p:nvSpPr>
        <p:spPr>
          <a:xfrm flipV="1">
            <a:off x="0" y="0"/>
            <a:ext cx="2061238" cy="300437"/>
          </a:xfrm>
          <a:prstGeom prst="rtTriangle">
            <a:avLst/>
          </a:prstGeom>
          <a:solidFill>
            <a:srgbClr val="EF48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608C1F2-508F-3840-9D4E-1509E3AC2A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0000" y="6235200"/>
            <a:ext cx="44784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Source: (Click to add)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213C6F4-5C64-256D-58A7-B828DEBF25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0000" y="1627200"/>
            <a:ext cx="7264800" cy="4284000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61478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1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52093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A picture containing transport, ship, watercraft, boat&#10;&#10;Description automatically generated">
            <a:extLst>
              <a:ext uri="{FF2B5EF4-FFF2-40B4-BE49-F238E27FC236}">
                <a16:creationId xmlns:a16="http://schemas.microsoft.com/office/drawing/2014/main" id="{B74713A5-56E9-B6A9-3436-31FE6D51C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184995" y="0"/>
            <a:ext cx="4007005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195DB1C-985E-C2E2-E464-368540BD101B}"/>
              </a:ext>
            </a:extLst>
          </p:cNvPr>
          <p:cNvSpPr/>
          <p:nvPr userDrawn="1"/>
        </p:nvSpPr>
        <p:spPr>
          <a:xfrm>
            <a:off x="8184995" y="0"/>
            <a:ext cx="4007428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20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5615FA55-7CAE-2DE8-1E80-5309C59C587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830" y="6381210"/>
            <a:ext cx="307777" cy="311792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49616FE-7F1A-153A-5177-D5BC5FC33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DD0BF9-47BA-8DCF-0E8E-11569E0DB1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7264800" cy="576262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GB" b="1" dirty="0"/>
            </a:lvl1pPr>
          </a:lstStyle>
          <a:p>
            <a:pPr lvl="0"/>
            <a:r>
              <a:rPr lang="en-US"/>
              <a:t>Click to enter slide title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3FE067-37A8-DE50-F5E1-896C90C7A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72648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F168D95-1818-D2DB-EA84-82ED58C72E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800" y="1627200"/>
            <a:ext cx="7264800" cy="4284000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  <p:sp>
        <p:nvSpPr>
          <p:cNvPr id="8" name="Tekstvak 15">
            <a:extLst>
              <a:ext uri="{FF2B5EF4-FFF2-40B4-BE49-F238E27FC236}">
                <a16:creationId xmlns:a16="http://schemas.microsoft.com/office/drawing/2014/main" id="{A7AE20D6-F29F-228A-3E2F-B5595DF36994}"/>
              </a:ext>
            </a:extLst>
          </p:cNvPr>
          <p:cNvSpPr txBox="1"/>
          <p:nvPr userDrawn="1"/>
        </p:nvSpPr>
        <p:spPr>
          <a:xfrm>
            <a:off x="9242613" y="6235699"/>
            <a:ext cx="2223217" cy="467999"/>
          </a:xfrm>
          <a:prstGeom prst="rect">
            <a:avLst/>
          </a:prstGeom>
        </p:spPr>
        <p:txBody>
          <a:bodyPr vert="horz" lIns="72000" tIns="0" rIns="0" bIns="45720" rtlCol="0" anchor="b"/>
          <a:lstStyle>
            <a:defPPr>
              <a:defRPr lang="en-US"/>
            </a:defPPr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800" baseline="0"/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lvl="0"/>
            <a:r>
              <a:rPr lang="nl-NL">
                <a:solidFill>
                  <a:schemeClr val="tx1"/>
                </a:solidFill>
              </a:rPr>
              <a:t>Confidential. Not for third party distribution. </a:t>
            </a:r>
          </a:p>
          <a:p>
            <a:pPr lvl="0"/>
            <a:r>
              <a:rPr lang="nl-NL">
                <a:solidFill>
                  <a:schemeClr val="tx1"/>
                </a:solidFill>
              </a:rPr>
              <a:t>Copyright © </a:t>
            </a:r>
            <a:r>
              <a:rPr lang="nl-NL" err="1">
                <a:solidFill>
                  <a:schemeClr val="tx1"/>
                </a:solidFill>
              </a:rPr>
              <a:t>Rotate</a:t>
            </a:r>
            <a:r>
              <a:rPr lang="nl-NL">
                <a:solidFill>
                  <a:schemeClr val="tx1"/>
                </a:solidFill>
              </a:rPr>
              <a:t> </a:t>
            </a:r>
            <a:fld id="{A413C3F9-394C-4EF7-BC17-7B6CF69683AA}" type="datetimeyyyy">
              <a:rPr lang="nl-NL" smtClean="0">
                <a:solidFill>
                  <a:schemeClr val="tx1"/>
                </a:solidFill>
              </a:rPr>
              <a:t>2026</a:t>
            </a:fld>
            <a:r>
              <a:rPr lang="nl-NL">
                <a:solidFill>
                  <a:schemeClr val="tx1"/>
                </a:solidFill>
              </a:rPr>
              <a:t>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38137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2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41348C55-8B10-1C5C-E711-CA2509F551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616415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41348C55-8B10-1C5C-E711-CA2509F551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A picture containing sky, cloud, outdoor, plane&#10;&#10;Description automatically generated">
            <a:extLst>
              <a:ext uri="{FF2B5EF4-FFF2-40B4-BE49-F238E27FC236}">
                <a16:creationId xmlns:a16="http://schemas.microsoft.com/office/drawing/2014/main" id="{5EFCE466-C79A-F501-727C-8FF4C1497A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0742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1504D9-4ECB-31F2-546A-32CF464550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0000" y="728663"/>
            <a:ext cx="7264800" cy="576262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GB" b="1" dirty="0"/>
            </a:lvl1pPr>
          </a:lstStyle>
          <a:p>
            <a:pPr lvl="0"/>
            <a:r>
              <a:rPr lang="en-US"/>
              <a:t>Click to enter slide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CEE1DB-E971-7E0B-6C50-AABC9FA38F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/>
          <a:lstStyle/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C9B37E-7679-362F-1727-6C795624916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0000" y="6235200"/>
            <a:ext cx="44784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70100B-A895-C8BF-8B85-7A8FB190A0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0000" y="1627200"/>
            <a:ext cx="7264800" cy="4284000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04D899-50BF-270E-602B-F99782911972}"/>
              </a:ext>
            </a:extLst>
          </p:cNvPr>
          <p:cNvSpPr/>
          <p:nvPr userDrawn="1"/>
        </p:nvSpPr>
        <p:spPr>
          <a:xfrm>
            <a:off x="0" y="0"/>
            <a:ext cx="4007428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200"/>
          </a:p>
        </p:txBody>
      </p:sp>
      <p:sp>
        <p:nvSpPr>
          <p:cNvPr id="10" name="Rechthoekige driehoek 19">
            <a:extLst>
              <a:ext uri="{FF2B5EF4-FFF2-40B4-BE49-F238E27FC236}">
                <a16:creationId xmlns:a16="http://schemas.microsoft.com/office/drawing/2014/main" id="{B1172C18-CBEB-2C33-90C0-49BC5A55DFC7}"/>
              </a:ext>
            </a:extLst>
          </p:cNvPr>
          <p:cNvSpPr/>
          <p:nvPr userDrawn="1"/>
        </p:nvSpPr>
        <p:spPr>
          <a:xfrm flipV="1">
            <a:off x="0" y="0"/>
            <a:ext cx="2061238" cy="300437"/>
          </a:xfrm>
          <a:prstGeom prst="rtTriangle">
            <a:avLst/>
          </a:prstGeom>
          <a:solidFill>
            <a:srgbClr val="EF48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338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2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83724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A picture containing sky, cloud, outdoor, plane&#10;&#10;Description automatically generated">
            <a:extLst>
              <a:ext uri="{FF2B5EF4-FFF2-40B4-BE49-F238E27FC236}">
                <a16:creationId xmlns:a16="http://schemas.microsoft.com/office/drawing/2014/main" id="{3839B39F-EBD1-4F20-2E5C-42A67F599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571" y="0"/>
            <a:ext cx="400742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6DC284C-54B7-B681-BD78-513EF5EE222F}"/>
              </a:ext>
            </a:extLst>
          </p:cNvPr>
          <p:cNvSpPr/>
          <p:nvPr userDrawn="1"/>
        </p:nvSpPr>
        <p:spPr>
          <a:xfrm>
            <a:off x="8184572" y="0"/>
            <a:ext cx="4007428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20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5615FA55-7CAE-2DE8-1E80-5309C59C587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830" y="6381210"/>
            <a:ext cx="307777" cy="311792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49616FE-7F1A-153A-5177-D5BC5FC33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DD0BF9-47BA-8DCF-0E8E-11569E0DB1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800" y="728663"/>
            <a:ext cx="7264800" cy="576262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GB" b="1" dirty="0"/>
            </a:lvl1pPr>
          </a:lstStyle>
          <a:p>
            <a:pPr lvl="0"/>
            <a:r>
              <a:rPr lang="en-US"/>
              <a:t>Click to enter slide title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BCA9E98-0015-0EEF-5A5F-51E52B76C3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72648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17729D4-5BDE-2609-1641-1F517CC175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800" y="1627200"/>
            <a:ext cx="7264800" cy="4284000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  <p:sp>
        <p:nvSpPr>
          <p:cNvPr id="8" name="Tekstvak 15">
            <a:extLst>
              <a:ext uri="{FF2B5EF4-FFF2-40B4-BE49-F238E27FC236}">
                <a16:creationId xmlns:a16="http://schemas.microsoft.com/office/drawing/2014/main" id="{A8150239-8D17-C533-DA8E-533A58C39E92}"/>
              </a:ext>
            </a:extLst>
          </p:cNvPr>
          <p:cNvSpPr txBox="1"/>
          <p:nvPr userDrawn="1"/>
        </p:nvSpPr>
        <p:spPr>
          <a:xfrm>
            <a:off x="9242613" y="6235699"/>
            <a:ext cx="2223217" cy="467999"/>
          </a:xfrm>
          <a:prstGeom prst="rect">
            <a:avLst/>
          </a:prstGeom>
        </p:spPr>
        <p:txBody>
          <a:bodyPr vert="horz" lIns="72000" tIns="0" rIns="0" bIns="45720" rtlCol="0" anchor="b"/>
          <a:lstStyle>
            <a:defPPr>
              <a:defRPr lang="en-US"/>
            </a:defPPr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800" baseline="0"/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lvl="0"/>
            <a:r>
              <a:rPr lang="nl-NL">
                <a:solidFill>
                  <a:schemeClr val="bg1"/>
                </a:solidFill>
              </a:rPr>
              <a:t>Confidential. Not for third party distribution. </a:t>
            </a:r>
          </a:p>
          <a:p>
            <a:pPr lvl="0"/>
            <a:r>
              <a:rPr lang="nl-NL">
                <a:solidFill>
                  <a:schemeClr val="bg1"/>
                </a:solidFill>
              </a:rPr>
              <a:t>Copyright © </a:t>
            </a:r>
            <a:r>
              <a:rPr lang="nl-NL" err="1">
                <a:solidFill>
                  <a:schemeClr val="bg1"/>
                </a:solidFill>
              </a:rPr>
              <a:t>Rotate</a:t>
            </a:r>
            <a:r>
              <a:rPr lang="nl-NL">
                <a:solidFill>
                  <a:schemeClr val="bg1"/>
                </a:solidFill>
              </a:rPr>
              <a:t> </a:t>
            </a:r>
            <a:fld id="{4A624A1B-4909-4807-B6DB-A80BFE0187C3}" type="datetimeyyyy">
              <a:rPr lang="nl-NL" smtClean="0">
                <a:solidFill>
                  <a:schemeClr val="bg1"/>
                </a:solidFill>
              </a:rPr>
              <a:t>2026</a:t>
            </a:fld>
            <a:r>
              <a:rPr lang="nl-NL">
                <a:solidFill>
                  <a:schemeClr val="bg1"/>
                </a:solidFill>
              </a:rPr>
              <a:t>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44286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custom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41348C55-8B10-1C5C-E711-CA2509F551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716435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41348C55-8B10-1C5C-E711-CA2509F551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7239D2A-05D3-DE8F-BA6C-5AB6F860819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500"/>
            <a:ext cx="4007428" cy="6857500"/>
          </a:xfrm>
          <a:custGeom>
            <a:avLst/>
            <a:gdLst>
              <a:gd name="connsiteX0" fmla="*/ 2057807 w 4007428"/>
              <a:gd name="connsiteY0" fmla="*/ 0 h 6857500"/>
              <a:gd name="connsiteX1" fmla="*/ 4007428 w 4007428"/>
              <a:gd name="connsiteY1" fmla="*/ 0 h 6857500"/>
              <a:gd name="connsiteX2" fmla="*/ 4007428 w 4007428"/>
              <a:gd name="connsiteY2" fmla="*/ 6857500 h 6857500"/>
              <a:gd name="connsiteX3" fmla="*/ 0 w 4007428"/>
              <a:gd name="connsiteY3" fmla="*/ 6857500 h 6857500"/>
              <a:gd name="connsiteX4" fmla="*/ 0 w 4007428"/>
              <a:gd name="connsiteY4" fmla="*/ 299937 h 6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7428" h="6857500">
                <a:moveTo>
                  <a:pt x="2057807" y="0"/>
                </a:moveTo>
                <a:lnTo>
                  <a:pt x="4007428" y="0"/>
                </a:lnTo>
                <a:lnTo>
                  <a:pt x="4007428" y="6857500"/>
                </a:lnTo>
                <a:lnTo>
                  <a:pt x="0" y="6857500"/>
                </a:lnTo>
                <a:lnTo>
                  <a:pt x="0" y="29993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Insert your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504D9-4ECB-31F2-546A-32CF464550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9999" y="728663"/>
            <a:ext cx="7266063" cy="576262"/>
          </a:xfrm>
        </p:spPr>
        <p:txBody>
          <a:bodyPr vert="horz" lIns="0" tIns="45720" rIns="72000" bIns="45720" rtlCol="0" anchor="ctr">
            <a:noAutofit/>
          </a:bodyPr>
          <a:lstStyle>
            <a:lvl1pPr>
              <a:defRPr lang="en-GB" b="1" dirty="0"/>
            </a:lvl1pPr>
          </a:lstStyle>
          <a:p>
            <a:pPr lvl="0"/>
            <a:r>
              <a:rPr lang="en-US"/>
              <a:t>Click to enter slide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CEE1DB-E971-7E0B-6C50-AABC9FA38F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/>
          <a:lstStyle/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9F1457C-AE29-AFEE-70AE-3DA403B0CB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0000" y="6235200"/>
            <a:ext cx="44784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Source: (Click to add) 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B680D307-520F-52F3-FB5A-7C8D1BE324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0000" y="1627200"/>
            <a:ext cx="7266062" cy="4284000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2221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1B392B4-7C14-43A8-B922-8114E1850C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465769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4" imgH="595" progId="TCLayout.ActiveDocument.1">
                  <p:embed/>
                </p:oleObj>
              </mc:Choice>
              <mc:Fallback>
                <p:oleObj name="think-cell Slide" r:id="rId3" imgW="594" imgH="59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1B392B4-7C14-43A8-B922-8114E1850C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F5EBD3-1AAA-F602-9DFE-16E6CA0CE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E2E7389-9021-A930-0D50-332F49DCE9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800" y="6235200"/>
            <a:ext cx="8445600" cy="468000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Note: (Click to add)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Source: (Click to add) </a:t>
            </a:r>
          </a:p>
        </p:txBody>
      </p:sp>
    </p:spTree>
    <p:extLst>
      <p:ext uri="{BB962C8B-B14F-4D97-AF65-F5344CB8AC3E}">
        <p14:creationId xmlns:p14="http://schemas.microsoft.com/office/powerpoint/2010/main" val="2390131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40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C0A8D64-B3DA-42C6-AB34-B94A2A433A89}"/>
              </a:ext>
            </a:extLst>
          </p:cNvPr>
          <p:cNvGraphicFramePr>
            <a:graphicFrameLocks/>
          </p:cNvGraphicFramePr>
          <p:nvPr userDrawn="1">
            <p:custDataLst>
              <p:tags r:id="rId38"/>
            </p:custDataLst>
            <p:extLst>
              <p:ext uri="{D42A27DB-BD31-4B8C-83A1-F6EECF244321}">
                <p14:modId xmlns:p14="http://schemas.microsoft.com/office/powerpoint/2010/main" val="31522290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1" imgW="473" imgH="476" progId="TCLayout.ActiveDocument.1">
                  <p:embed/>
                </p:oleObj>
              </mc:Choice>
              <mc:Fallback>
                <p:oleObj name="think-cell Slide" r:id="rId41" imgW="473" imgH="476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C0A8D64-B3DA-42C6-AB34-B94A2A433A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07A256-2E0B-4BDF-A4D7-91EC5518F19F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 rtl="0"/>
            <a:endParaRPr kumimoji="0" lang="es-ES_tradnl" sz="3200" b="0" i="0" u="none" cap="none" baseline="0">
              <a:latin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66071B0C-1889-4962-ACCA-FE73E6EC161B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000" b="1" i="0" baseline="0">
              <a:solidFill>
                <a:schemeClr val="bg1"/>
              </a:solidFill>
              <a:latin typeface="Arial Black" panose="020B0A04020102020204" pitchFamily="34" charset="0"/>
              <a:ea typeface="+mj-ea"/>
              <a:cs typeface="Arial" panose="020B0604020202020204" pitchFamily="34" charset="0"/>
              <a:sym typeface="Arial Black" panose="020B0A0402010202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DA34516-3E4E-8CB7-2235-C76077BD6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628775"/>
            <a:ext cx="10656887" cy="428466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3EAF9D-5C9D-FD56-648E-375C8E25D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841DEC9B-B29C-476C-B409-066A1521331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kstvak 15">
            <a:extLst>
              <a:ext uri="{FF2B5EF4-FFF2-40B4-BE49-F238E27FC236}">
                <a16:creationId xmlns:a16="http://schemas.microsoft.com/office/drawing/2014/main" id="{C3E660D9-75EF-155F-5C24-EA5A29E8583B}"/>
              </a:ext>
            </a:extLst>
          </p:cNvPr>
          <p:cNvSpPr txBox="1"/>
          <p:nvPr userDrawn="1"/>
        </p:nvSpPr>
        <p:spPr>
          <a:xfrm>
            <a:off x="9242613" y="6235699"/>
            <a:ext cx="2223217" cy="467999"/>
          </a:xfrm>
          <a:prstGeom prst="rect">
            <a:avLst/>
          </a:prstGeom>
        </p:spPr>
        <p:txBody>
          <a:bodyPr vert="horz" lIns="72000" tIns="0" rIns="0" bIns="45720" rtlCol="0" anchor="b"/>
          <a:lstStyle>
            <a:defPPr>
              <a:defRPr lang="en-US"/>
            </a:defPPr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800" baseline="0"/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baseline="0"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lvl="0"/>
            <a:r>
              <a:rPr lang="nl-NL">
                <a:solidFill>
                  <a:schemeClr val="tx1"/>
                </a:solidFill>
              </a:rPr>
              <a:t>Confidential. Not for third party distribution. </a:t>
            </a:r>
          </a:p>
          <a:p>
            <a:pPr lvl="0"/>
            <a:r>
              <a:rPr lang="nl-NL">
                <a:solidFill>
                  <a:schemeClr val="tx1"/>
                </a:solidFill>
              </a:rPr>
              <a:t>Copyright © </a:t>
            </a:r>
            <a:r>
              <a:rPr lang="nl-NL" err="1">
                <a:solidFill>
                  <a:schemeClr val="tx1"/>
                </a:solidFill>
              </a:rPr>
              <a:t>Rotate</a:t>
            </a:r>
            <a:r>
              <a:rPr lang="nl-NL">
                <a:solidFill>
                  <a:schemeClr val="tx1"/>
                </a:solidFill>
              </a:rPr>
              <a:t> </a:t>
            </a:r>
            <a:fld id="{FB4FB1D2-341E-4248-A9F3-239EFCC2E009}" type="datetimeyyyy">
              <a:rPr lang="nl-NL" smtClean="0">
                <a:solidFill>
                  <a:schemeClr val="tx1"/>
                </a:solidFill>
              </a:rPr>
              <a:t>2026</a:t>
            </a:fld>
            <a:r>
              <a:rPr lang="nl-NL">
                <a:solidFill>
                  <a:schemeClr val="tx1"/>
                </a:solidFill>
              </a:rPr>
              <a:t>. All rights reserved.</a:t>
            </a:r>
          </a:p>
        </p:txBody>
      </p:sp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id="{BA285602-0863-4FFD-C810-61B3F7CBE7AC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830" y="6381210"/>
            <a:ext cx="307777" cy="311792"/>
          </a:xfrm>
          <a:prstGeom prst="rect">
            <a:avLst/>
          </a:prstGeom>
        </p:spPr>
      </p:pic>
      <p:sp>
        <p:nvSpPr>
          <p:cNvPr id="30" name="Rechthoekige driehoek 19">
            <a:extLst>
              <a:ext uri="{FF2B5EF4-FFF2-40B4-BE49-F238E27FC236}">
                <a16:creationId xmlns:a16="http://schemas.microsoft.com/office/drawing/2014/main" id="{095B2451-B4B5-DAF8-EDBB-D6C4C39CAFD0}"/>
              </a:ext>
            </a:extLst>
          </p:cNvPr>
          <p:cNvSpPr/>
          <p:nvPr userDrawn="1"/>
        </p:nvSpPr>
        <p:spPr>
          <a:xfrm flipV="1">
            <a:off x="0" y="0"/>
            <a:ext cx="2061238" cy="300437"/>
          </a:xfrm>
          <a:prstGeom prst="rtTriangle">
            <a:avLst/>
          </a:prstGeom>
          <a:solidFill>
            <a:srgbClr val="EF48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DE97E3E5-F52A-C742-AD18-AE1F94D5B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39" y="728663"/>
            <a:ext cx="11233150" cy="576262"/>
          </a:xfrm>
          <a:prstGeom prst="rect">
            <a:avLst/>
          </a:prstGeom>
        </p:spPr>
        <p:txBody>
          <a:bodyPr vert="horz" lIns="0" tIns="45720" rIns="72000" bIns="45720" rtlCol="0" anchor="ctr">
            <a:noAutofit/>
          </a:bodyPr>
          <a:lstStyle/>
          <a:p>
            <a:r>
              <a:rPr lang="en-US" noProof="0"/>
              <a:t>Click to enter 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97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16" r:id="rId2"/>
    <p:sldLayoutId id="2147484334" r:id="rId3"/>
    <p:sldLayoutId id="2147484317" r:id="rId4"/>
    <p:sldLayoutId id="2147484319" r:id="rId5"/>
    <p:sldLayoutId id="2147484320" r:id="rId6"/>
    <p:sldLayoutId id="2147484321" r:id="rId7"/>
    <p:sldLayoutId id="2147484322" r:id="rId8"/>
    <p:sldLayoutId id="2147484099" r:id="rId9"/>
    <p:sldLayoutId id="2147484326" r:id="rId10"/>
    <p:sldLayoutId id="2147484325" r:id="rId11"/>
    <p:sldLayoutId id="2147484100" r:id="rId12"/>
    <p:sldLayoutId id="2147484125" r:id="rId13"/>
    <p:sldLayoutId id="2147484126" r:id="rId14"/>
    <p:sldLayoutId id="2147484101" r:id="rId15"/>
    <p:sldLayoutId id="2147484102" r:id="rId16"/>
    <p:sldLayoutId id="2147484341" r:id="rId17"/>
    <p:sldLayoutId id="2147484340" r:id="rId18"/>
    <p:sldLayoutId id="2147484103" r:id="rId19"/>
    <p:sldLayoutId id="2147484104" r:id="rId20"/>
    <p:sldLayoutId id="2147484105" r:id="rId21"/>
    <p:sldLayoutId id="2147484106" r:id="rId22"/>
    <p:sldLayoutId id="2147484107" r:id="rId23"/>
    <p:sldLayoutId id="2147484108" r:id="rId24"/>
    <p:sldLayoutId id="2147484327" r:id="rId25"/>
    <p:sldLayoutId id="2147484330" r:id="rId26"/>
    <p:sldLayoutId id="2147484109" r:id="rId27"/>
    <p:sldLayoutId id="2147484110" r:id="rId28"/>
    <p:sldLayoutId id="2147484328" r:id="rId29"/>
    <p:sldLayoutId id="2147484331" r:id="rId30"/>
    <p:sldLayoutId id="2147484111" r:id="rId31"/>
    <p:sldLayoutId id="2147484112" r:id="rId32"/>
    <p:sldLayoutId id="2147484329" r:id="rId33"/>
    <p:sldLayoutId id="2147484332" r:id="rId34"/>
    <p:sldLayoutId id="2147484144" r:id="rId35"/>
    <p:sldLayoutId id="2147484129" r:id="rId36"/>
  </p:sldLayoutIdLst>
  <p:hf hdr="0" ftr="0" dt="0"/>
  <p:txStyles>
    <p:titleStyle>
      <a:lvl1pPr marL="0" indent="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 lang="en-AU" sz="2800" b="1" kern="1200" cap="none" spc="0" baseline="0" dirty="0" smtClean="0">
          <a:solidFill>
            <a:schemeClr val="tx1"/>
          </a:solidFill>
          <a:latin typeface="+mj-lt"/>
          <a:ea typeface="Roboto" panose="02000000000000000000" pitchFamily="2" charset="0"/>
          <a:cs typeface="Arial" panose="020B0604020202020204" pitchFamily="34" charset="0"/>
        </a:defRPr>
      </a:lvl1pPr>
      <a:lvl2pPr algn="l" rtl="0" eaLnBrk="1" fontAlgn="base" hangingPunct="1">
        <a:lnSpc>
          <a:spcPts val="3465"/>
        </a:lnSpc>
        <a:spcBef>
          <a:spcPct val="0"/>
        </a:spcBef>
        <a:spcAft>
          <a:spcPct val="0"/>
        </a:spcAft>
        <a:buFont typeface="Arial" charset="0"/>
        <a:defRPr sz="31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2pPr>
      <a:lvl3pPr algn="l" rtl="0" eaLnBrk="1" fontAlgn="base" hangingPunct="1">
        <a:lnSpc>
          <a:spcPts val="3465"/>
        </a:lnSpc>
        <a:spcBef>
          <a:spcPct val="0"/>
        </a:spcBef>
        <a:spcAft>
          <a:spcPct val="0"/>
        </a:spcAft>
        <a:buFont typeface="Arial" charset="0"/>
        <a:defRPr sz="31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3pPr>
      <a:lvl4pPr algn="l" rtl="0" eaLnBrk="1" fontAlgn="base" hangingPunct="1">
        <a:lnSpc>
          <a:spcPts val="3465"/>
        </a:lnSpc>
        <a:spcBef>
          <a:spcPct val="0"/>
        </a:spcBef>
        <a:spcAft>
          <a:spcPct val="0"/>
        </a:spcAft>
        <a:buFont typeface="Arial" charset="0"/>
        <a:defRPr sz="31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4pPr>
      <a:lvl5pPr algn="l" rtl="0" eaLnBrk="1" fontAlgn="base" hangingPunct="1">
        <a:lnSpc>
          <a:spcPts val="3465"/>
        </a:lnSpc>
        <a:spcBef>
          <a:spcPct val="0"/>
        </a:spcBef>
        <a:spcAft>
          <a:spcPct val="0"/>
        </a:spcAft>
        <a:buFont typeface="Arial" charset="0"/>
        <a:defRPr sz="31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5pPr>
      <a:lvl6pPr marL="609321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34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6pPr>
      <a:lvl7pPr marL="1218641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34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7pPr>
      <a:lvl8pPr marL="1827962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34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8pPr>
      <a:lvl9pPr marL="2437283" algn="l" rtl="0" eaLnBrk="1" fontAlgn="base" hangingPunct="1">
        <a:spcBef>
          <a:spcPct val="0"/>
        </a:spcBef>
        <a:spcAft>
          <a:spcPct val="0"/>
        </a:spcAft>
        <a:buFont typeface="Arial" pitchFamily="-105" charset="-52"/>
        <a:defRPr sz="3499">
          <a:solidFill>
            <a:schemeClr val="tx1"/>
          </a:solidFill>
          <a:latin typeface="Arial" pitchFamily="-105" charset="-52"/>
          <a:ea typeface="Arial" pitchFamily="-105" charset="-52"/>
          <a:cs typeface="Arial" pitchFamily="-105" charset="-52"/>
        </a:defRPr>
      </a:lvl9pPr>
    </p:titleStyle>
    <p:bodyStyle>
      <a:lvl1pPr marL="192088" indent="-192088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Char char="o"/>
        <a:defRPr lang="en-US" sz="1400" kern="1200" baseline="0" dirty="0" smtClean="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1pPr>
      <a:lvl2pPr marL="354013" indent="-171450" algn="l" rtl="0" eaLnBrk="1" fontAlgn="base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Roboto" panose="02000000000000000000" pitchFamily="2" charset="0"/>
        <a:buChar char="−"/>
        <a:defRPr sz="1200" kern="1200" baseline="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2pPr>
      <a:lvl3pPr marL="541338" indent="-165100" algn="l" rtl="0" eaLnBrk="1" fontAlgn="base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tabLst/>
        <a:defRPr sz="1200" kern="1200" baseline="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3pPr>
      <a:lvl4pPr marL="547688" indent="0" algn="l" rtl="0" eaLnBrk="1" fontAlgn="base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None/>
        <a:defRPr sz="1000" kern="1200" baseline="0">
          <a:solidFill>
            <a:schemeClr val="tx1"/>
          </a:solidFill>
          <a:latin typeface="+mn-lt"/>
          <a:ea typeface="GT Sectra Fine Md" panose="00000600000000000000" pitchFamily="50" charset="0"/>
          <a:cs typeface="Arial" panose="020B0604020202020204" pitchFamily="34" charset="0"/>
        </a:defRPr>
      </a:lvl4pPr>
      <a:lvl5pPr marL="0" indent="0" algn="l" rtl="0" eaLnBrk="1" fontAlgn="base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000" b="0" kern="1200" baseline="0">
          <a:solidFill>
            <a:schemeClr val="tx1"/>
          </a:solidFill>
          <a:latin typeface="+mn-lt"/>
          <a:ea typeface="Graphik Medium" panose="020B0603030202060203" pitchFamily="34" charset="0"/>
          <a:cs typeface="Arial" panose="020B0604020202020204" pitchFamily="34" charset="0"/>
        </a:defRPr>
      </a:lvl5pPr>
      <a:lvl6pPr marL="3351263" indent="-304662" algn="l" defTabSz="1218641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0584" indent="-304662" algn="l" defTabSz="1218641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69905" indent="-304662" algn="l" defTabSz="1218641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79225" indent="-304662" algn="l" defTabSz="1218641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21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641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962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283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604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925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244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566" algn="l" defTabSz="121864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822" userDrawn="1">
          <p15:clr>
            <a:srgbClr val="F26B43"/>
          </p15:clr>
        </p15:guide>
        <p15:guide id="6" pos="9941">
          <p15:clr>
            <a:srgbClr val="F26B43"/>
          </p15:clr>
        </p15:guide>
        <p15:guide id="8" orient="horz" pos="1026" userDrawn="1">
          <p15:clr>
            <a:srgbClr val="F26B43"/>
          </p15:clr>
        </p15:guide>
        <p15:guide id="10" pos="7355" userDrawn="1">
          <p15:clr>
            <a:srgbClr val="F26B43"/>
          </p15:clr>
        </p15:guide>
        <p15:guide id="11" pos="279" userDrawn="1">
          <p15:clr>
            <a:srgbClr val="F26B43"/>
          </p15:clr>
        </p15:guide>
        <p15:guide id="17" orient="horz" pos="3725" userDrawn="1">
          <p15:clr>
            <a:srgbClr val="F26B43"/>
          </p15:clr>
        </p15:guide>
        <p15:guide id="18" orient="horz" pos="459" userDrawn="1">
          <p15:clr>
            <a:srgbClr val="F26B43"/>
          </p15:clr>
        </p15:guide>
        <p15:guide id="19" orient="horz" pos="3929" userDrawn="1">
          <p15:clr>
            <a:srgbClr val="F26B43"/>
          </p15:clr>
        </p15:guide>
        <p15:guide id="20" orient="horz" pos="4224" userDrawn="1">
          <p15:clr>
            <a:srgbClr val="F26B43"/>
          </p15:clr>
        </p15:guide>
        <p15:guide id="21" pos="461" userDrawn="1">
          <p15:clr>
            <a:srgbClr val="F26B43"/>
          </p15:clr>
        </p15:guide>
        <p15:guide id="22" pos="71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1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38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7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emf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26" Type="http://schemas.openxmlformats.org/officeDocument/2006/relationships/notesSlide" Target="../notesSlides/notesSlide7.xml"/><Relationship Id="rId3" Type="http://schemas.openxmlformats.org/officeDocument/2006/relationships/tags" Target="../tags/tag179.xml"/><Relationship Id="rId21" Type="http://schemas.openxmlformats.org/officeDocument/2006/relationships/tags" Target="../tags/tag197.xml"/><Relationship Id="rId7" Type="http://schemas.openxmlformats.org/officeDocument/2006/relationships/tags" Target="../tags/tag183.xml"/><Relationship Id="rId12" Type="http://schemas.openxmlformats.org/officeDocument/2006/relationships/tags" Target="../tags/tag188.xml"/><Relationship Id="rId17" Type="http://schemas.openxmlformats.org/officeDocument/2006/relationships/tags" Target="../tags/tag193.xml"/><Relationship Id="rId25" Type="http://schemas.openxmlformats.org/officeDocument/2006/relationships/slideLayout" Target="../slideLayouts/slideLayout15.xml"/><Relationship Id="rId2" Type="http://schemas.openxmlformats.org/officeDocument/2006/relationships/tags" Target="../tags/tag178.xml"/><Relationship Id="rId16" Type="http://schemas.openxmlformats.org/officeDocument/2006/relationships/tags" Target="../tags/tag192.xml"/><Relationship Id="rId20" Type="http://schemas.openxmlformats.org/officeDocument/2006/relationships/tags" Target="../tags/tag196.xml"/><Relationship Id="rId29" Type="http://schemas.openxmlformats.org/officeDocument/2006/relationships/chart" Target="../charts/chart10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24" Type="http://schemas.openxmlformats.org/officeDocument/2006/relationships/tags" Target="../tags/tag200.xml"/><Relationship Id="rId5" Type="http://schemas.openxmlformats.org/officeDocument/2006/relationships/tags" Target="../tags/tag181.xml"/><Relationship Id="rId15" Type="http://schemas.openxmlformats.org/officeDocument/2006/relationships/tags" Target="../tags/tag191.xml"/><Relationship Id="rId23" Type="http://schemas.openxmlformats.org/officeDocument/2006/relationships/tags" Target="../tags/tag199.xml"/><Relationship Id="rId28" Type="http://schemas.openxmlformats.org/officeDocument/2006/relationships/image" Target="../media/image6.emf"/><Relationship Id="rId10" Type="http://schemas.openxmlformats.org/officeDocument/2006/relationships/tags" Target="../tags/tag186.xml"/><Relationship Id="rId19" Type="http://schemas.openxmlformats.org/officeDocument/2006/relationships/tags" Target="../tags/tag195.xml"/><Relationship Id="rId31" Type="http://schemas.openxmlformats.org/officeDocument/2006/relationships/chart" Target="../charts/chart12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tags" Target="../tags/tag190.xml"/><Relationship Id="rId22" Type="http://schemas.openxmlformats.org/officeDocument/2006/relationships/tags" Target="../tags/tag198.xml"/><Relationship Id="rId27" Type="http://schemas.openxmlformats.org/officeDocument/2006/relationships/oleObject" Target="../embeddings/oleObject39.bin"/><Relationship Id="rId30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tags" Target="../tags/tag213.xml"/><Relationship Id="rId18" Type="http://schemas.openxmlformats.org/officeDocument/2006/relationships/notesSlide" Target="../notesSlides/notesSlide8.xml"/><Relationship Id="rId3" Type="http://schemas.openxmlformats.org/officeDocument/2006/relationships/tags" Target="../tags/tag203.xml"/><Relationship Id="rId21" Type="http://schemas.openxmlformats.org/officeDocument/2006/relationships/chart" Target="../charts/chart13.xml"/><Relationship Id="rId7" Type="http://schemas.openxmlformats.org/officeDocument/2006/relationships/tags" Target="../tags/tag207.xml"/><Relationship Id="rId12" Type="http://schemas.openxmlformats.org/officeDocument/2006/relationships/tags" Target="../tags/tag212.xml"/><Relationship Id="rId17" Type="http://schemas.openxmlformats.org/officeDocument/2006/relationships/slideLayout" Target="../slideLayouts/slideLayout27.xml"/><Relationship Id="rId2" Type="http://schemas.openxmlformats.org/officeDocument/2006/relationships/tags" Target="../tags/tag202.xml"/><Relationship Id="rId16" Type="http://schemas.openxmlformats.org/officeDocument/2006/relationships/tags" Target="../tags/tag216.xml"/><Relationship Id="rId20" Type="http://schemas.openxmlformats.org/officeDocument/2006/relationships/image" Target="../media/image6.emf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5" Type="http://schemas.openxmlformats.org/officeDocument/2006/relationships/tags" Target="../tags/tag205.xml"/><Relationship Id="rId15" Type="http://schemas.openxmlformats.org/officeDocument/2006/relationships/tags" Target="../tags/tag215.xml"/><Relationship Id="rId23" Type="http://schemas.openxmlformats.org/officeDocument/2006/relationships/chart" Target="../charts/chart15.xml"/><Relationship Id="rId10" Type="http://schemas.openxmlformats.org/officeDocument/2006/relationships/tags" Target="../tags/tag210.xml"/><Relationship Id="rId19" Type="http://schemas.openxmlformats.org/officeDocument/2006/relationships/oleObject" Target="../embeddings/oleObject40.bin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tags" Target="../tags/tag214.xml"/><Relationship Id="rId22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7.x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18" Type="http://schemas.openxmlformats.org/officeDocument/2006/relationships/image" Target="../media/image37.jpeg"/><Relationship Id="rId26" Type="http://schemas.openxmlformats.org/officeDocument/2006/relationships/image" Target="../media/image45.jpeg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40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5" Type="http://schemas.openxmlformats.org/officeDocument/2006/relationships/image" Target="../media/image4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5.jpeg"/><Relationship Id="rId20" Type="http://schemas.openxmlformats.org/officeDocument/2006/relationships/image" Target="../media/image39.jpeg"/><Relationship Id="rId1" Type="http://schemas.openxmlformats.org/officeDocument/2006/relationships/tags" Target="../tags/tag218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24" Type="http://schemas.openxmlformats.org/officeDocument/2006/relationships/image" Target="../media/image43.jpeg"/><Relationship Id="rId5" Type="http://schemas.openxmlformats.org/officeDocument/2006/relationships/image" Target="../media/image6.emf"/><Relationship Id="rId15" Type="http://schemas.openxmlformats.org/officeDocument/2006/relationships/image" Target="../media/image34.jpeg"/><Relationship Id="rId23" Type="http://schemas.openxmlformats.org/officeDocument/2006/relationships/image" Target="../media/image42.jpeg"/><Relationship Id="rId10" Type="http://schemas.openxmlformats.org/officeDocument/2006/relationships/image" Target="../media/image29.jpeg"/><Relationship Id="rId19" Type="http://schemas.openxmlformats.org/officeDocument/2006/relationships/image" Target="../media/image38.jpeg"/><Relationship Id="rId4" Type="http://schemas.openxmlformats.org/officeDocument/2006/relationships/oleObject" Target="../embeddings/oleObject42.bin"/><Relationship Id="rId9" Type="http://schemas.openxmlformats.org/officeDocument/2006/relationships/image" Target="../media/image28.png"/><Relationship Id="rId14" Type="http://schemas.openxmlformats.org/officeDocument/2006/relationships/image" Target="../media/image33.jpeg"/><Relationship Id="rId22" Type="http://schemas.openxmlformats.org/officeDocument/2006/relationships/image" Target="../media/image41.jpeg"/><Relationship Id="rId27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19.xml"/><Relationship Id="rId6" Type="http://schemas.openxmlformats.org/officeDocument/2006/relationships/image" Target="../media/image4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20.xml"/><Relationship Id="rId6" Type="http://schemas.openxmlformats.org/officeDocument/2006/relationships/image" Target="../media/image50.png"/><Relationship Id="rId5" Type="http://schemas.openxmlformats.org/officeDocument/2006/relationships/image" Target="../media/image6.emf"/><Relationship Id="rId10" Type="http://schemas.openxmlformats.org/officeDocument/2006/relationships/image" Target="../media/image54.gif"/><Relationship Id="rId4" Type="http://schemas.openxmlformats.org/officeDocument/2006/relationships/oleObject" Target="../embeddings/oleObject44.bin"/><Relationship Id="rId9" Type="http://schemas.openxmlformats.org/officeDocument/2006/relationships/image" Target="../media/image5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60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21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5" Type="http://schemas.openxmlformats.org/officeDocument/2006/relationships/image" Target="../media/image6.emf"/><Relationship Id="rId10" Type="http://schemas.microsoft.com/office/2007/relationships/hdphoto" Target="../media/hdphoto1.wdp"/><Relationship Id="rId4" Type="http://schemas.openxmlformats.org/officeDocument/2006/relationships/oleObject" Target="../embeddings/oleObject45.bin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7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1.png"/><Relationship Id="rId12" Type="http://schemas.microsoft.com/office/2007/relationships/diagramDrawing" Target="../diagrams/drawing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22.xml"/><Relationship Id="rId6" Type="http://schemas.openxmlformats.org/officeDocument/2006/relationships/image" Target="../media/image2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6.emf"/><Relationship Id="rId10" Type="http://schemas.openxmlformats.org/officeDocument/2006/relationships/diagramQuickStyle" Target="../diagrams/quickStyle1.xml"/><Relationship Id="rId4" Type="http://schemas.openxmlformats.org/officeDocument/2006/relationships/oleObject" Target="../embeddings/oleObject46.bin"/><Relationship Id="rId9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9" Type="http://schemas.openxmlformats.org/officeDocument/2006/relationships/image" Target="../media/image108.png"/><Relationship Id="rId21" Type="http://schemas.openxmlformats.org/officeDocument/2006/relationships/image" Target="../media/image90.png"/><Relationship Id="rId34" Type="http://schemas.openxmlformats.org/officeDocument/2006/relationships/image" Target="../media/image103.jpeg"/><Relationship Id="rId42" Type="http://schemas.openxmlformats.org/officeDocument/2006/relationships/image" Target="../media/image111.png"/><Relationship Id="rId47" Type="http://schemas.openxmlformats.org/officeDocument/2006/relationships/image" Target="../media/image116.png"/><Relationship Id="rId50" Type="http://schemas.openxmlformats.org/officeDocument/2006/relationships/image" Target="../media/image119.png"/><Relationship Id="rId55" Type="http://schemas.openxmlformats.org/officeDocument/2006/relationships/image" Target="../media/image124.png"/><Relationship Id="rId63" Type="http://schemas.openxmlformats.org/officeDocument/2006/relationships/image" Target="../media/image132.png"/><Relationship Id="rId7" Type="http://schemas.openxmlformats.org/officeDocument/2006/relationships/image" Target="../media/image76.jpe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5.png"/><Relationship Id="rId29" Type="http://schemas.openxmlformats.org/officeDocument/2006/relationships/image" Target="../media/image98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32" Type="http://schemas.openxmlformats.org/officeDocument/2006/relationships/image" Target="../media/image101.png"/><Relationship Id="rId37" Type="http://schemas.openxmlformats.org/officeDocument/2006/relationships/image" Target="../media/image106.png"/><Relationship Id="rId40" Type="http://schemas.openxmlformats.org/officeDocument/2006/relationships/image" Target="../media/image109.png"/><Relationship Id="rId45" Type="http://schemas.openxmlformats.org/officeDocument/2006/relationships/image" Target="../media/image114.png"/><Relationship Id="rId53" Type="http://schemas.openxmlformats.org/officeDocument/2006/relationships/image" Target="../media/image122.png"/><Relationship Id="rId58" Type="http://schemas.openxmlformats.org/officeDocument/2006/relationships/image" Target="../media/image127.png"/><Relationship Id="rId5" Type="http://schemas.openxmlformats.org/officeDocument/2006/relationships/image" Target="../media/image6.emf"/><Relationship Id="rId61" Type="http://schemas.openxmlformats.org/officeDocument/2006/relationships/image" Target="../media/image130.png"/><Relationship Id="rId19" Type="http://schemas.openxmlformats.org/officeDocument/2006/relationships/image" Target="../media/image8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png"/><Relationship Id="rId30" Type="http://schemas.openxmlformats.org/officeDocument/2006/relationships/image" Target="../media/image99.png"/><Relationship Id="rId35" Type="http://schemas.openxmlformats.org/officeDocument/2006/relationships/image" Target="../media/image104.png"/><Relationship Id="rId43" Type="http://schemas.openxmlformats.org/officeDocument/2006/relationships/image" Target="../media/image112.jpeg"/><Relationship Id="rId48" Type="http://schemas.openxmlformats.org/officeDocument/2006/relationships/image" Target="../media/image117.png"/><Relationship Id="rId56" Type="http://schemas.openxmlformats.org/officeDocument/2006/relationships/image" Target="../media/image125.png"/><Relationship Id="rId64" Type="http://schemas.openxmlformats.org/officeDocument/2006/relationships/image" Target="../media/image133.png"/><Relationship Id="rId8" Type="http://schemas.openxmlformats.org/officeDocument/2006/relationships/image" Target="../media/image77.jpeg"/><Relationship Id="rId51" Type="http://schemas.openxmlformats.org/officeDocument/2006/relationships/image" Target="../media/image120.jpeg"/><Relationship Id="rId3" Type="http://schemas.openxmlformats.org/officeDocument/2006/relationships/notesSlide" Target="../notesSlides/notesSlide14.xml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33" Type="http://schemas.openxmlformats.org/officeDocument/2006/relationships/image" Target="../media/image102.png"/><Relationship Id="rId38" Type="http://schemas.openxmlformats.org/officeDocument/2006/relationships/image" Target="../media/image107.png"/><Relationship Id="rId46" Type="http://schemas.openxmlformats.org/officeDocument/2006/relationships/image" Target="../media/image115.jpeg"/><Relationship Id="rId59" Type="http://schemas.openxmlformats.org/officeDocument/2006/relationships/image" Target="../media/image128.png"/><Relationship Id="rId20" Type="http://schemas.openxmlformats.org/officeDocument/2006/relationships/image" Target="../media/image89.png"/><Relationship Id="rId41" Type="http://schemas.openxmlformats.org/officeDocument/2006/relationships/image" Target="../media/image110.png"/><Relationship Id="rId54" Type="http://schemas.openxmlformats.org/officeDocument/2006/relationships/image" Target="../media/image123.png"/><Relationship Id="rId62" Type="http://schemas.openxmlformats.org/officeDocument/2006/relationships/image" Target="../media/image131.png"/><Relationship Id="rId1" Type="http://schemas.openxmlformats.org/officeDocument/2006/relationships/tags" Target="../tags/tag223.xml"/><Relationship Id="rId6" Type="http://schemas.openxmlformats.org/officeDocument/2006/relationships/image" Target="../media/image75.jpe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36" Type="http://schemas.openxmlformats.org/officeDocument/2006/relationships/image" Target="../media/image105.png"/><Relationship Id="rId49" Type="http://schemas.openxmlformats.org/officeDocument/2006/relationships/image" Target="../media/image118.png"/><Relationship Id="rId57" Type="http://schemas.openxmlformats.org/officeDocument/2006/relationships/image" Target="../media/image126.png"/><Relationship Id="rId10" Type="http://schemas.openxmlformats.org/officeDocument/2006/relationships/image" Target="../media/image79.png"/><Relationship Id="rId31" Type="http://schemas.openxmlformats.org/officeDocument/2006/relationships/image" Target="../media/image100.png"/><Relationship Id="rId44" Type="http://schemas.openxmlformats.org/officeDocument/2006/relationships/image" Target="../media/image113.png"/><Relationship Id="rId52" Type="http://schemas.openxmlformats.org/officeDocument/2006/relationships/image" Target="../media/image121.png"/><Relationship Id="rId60" Type="http://schemas.openxmlformats.org/officeDocument/2006/relationships/image" Target="../media/image129.png"/><Relationship Id="rId4" Type="http://schemas.openxmlformats.org/officeDocument/2006/relationships/oleObject" Target="../embeddings/oleObject47.bin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tags" Target="../tags/tag54.xml"/><Relationship Id="rId18" Type="http://schemas.openxmlformats.org/officeDocument/2006/relationships/tags" Target="../tags/tag59.xml"/><Relationship Id="rId3" Type="http://schemas.openxmlformats.org/officeDocument/2006/relationships/tags" Target="../tags/tag44.xml"/><Relationship Id="rId21" Type="http://schemas.openxmlformats.org/officeDocument/2006/relationships/tags" Target="../tags/tag62.xml"/><Relationship Id="rId7" Type="http://schemas.openxmlformats.org/officeDocument/2006/relationships/tags" Target="../tags/tag48.xml"/><Relationship Id="rId12" Type="http://schemas.openxmlformats.org/officeDocument/2006/relationships/tags" Target="../tags/tag53.xml"/><Relationship Id="rId17" Type="http://schemas.openxmlformats.org/officeDocument/2006/relationships/tags" Target="../tags/tag58.xml"/><Relationship Id="rId25" Type="http://schemas.openxmlformats.org/officeDocument/2006/relationships/chart" Target="../charts/chart1.xml"/><Relationship Id="rId2" Type="http://schemas.openxmlformats.org/officeDocument/2006/relationships/tags" Target="../tags/tag43.xml"/><Relationship Id="rId16" Type="http://schemas.openxmlformats.org/officeDocument/2006/relationships/tags" Target="../tags/tag57.xml"/><Relationship Id="rId20" Type="http://schemas.openxmlformats.org/officeDocument/2006/relationships/tags" Target="../tags/tag61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tags" Target="../tags/tag52.xml"/><Relationship Id="rId24" Type="http://schemas.openxmlformats.org/officeDocument/2006/relationships/image" Target="../media/image15.emf"/><Relationship Id="rId5" Type="http://schemas.openxmlformats.org/officeDocument/2006/relationships/tags" Target="../tags/tag46.xml"/><Relationship Id="rId15" Type="http://schemas.openxmlformats.org/officeDocument/2006/relationships/tags" Target="../tags/tag56.xml"/><Relationship Id="rId23" Type="http://schemas.openxmlformats.org/officeDocument/2006/relationships/oleObject" Target="../embeddings/oleObject30.bin"/><Relationship Id="rId10" Type="http://schemas.openxmlformats.org/officeDocument/2006/relationships/tags" Target="../tags/tag51.xml"/><Relationship Id="rId19" Type="http://schemas.openxmlformats.org/officeDocument/2006/relationships/tags" Target="../tags/tag60.xml"/><Relationship Id="rId4" Type="http://schemas.openxmlformats.org/officeDocument/2006/relationships/tags" Target="../tags/tag45.xml"/><Relationship Id="rId9" Type="http://schemas.openxmlformats.org/officeDocument/2006/relationships/tags" Target="../tags/tag50.xml"/><Relationship Id="rId14" Type="http://schemas.openxmlformats.org/officeDocument/2006/relationships/tags" Target="../tags/tag55.xml"/><Relationship Id="rId22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66.xml"/><Relationship Id="rId7" Type="http://schemas.openxmlformats.org/officeDocument/2006/relationships/slideLayout" Target="../slideLayouts/slideLayout15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chart" Target="../charts/chart2.xml"/><Relationship Id="rId5" Type="http://schemas.openxmlformats.org/officeDocument/2006/relationships/tags" Target="../tags/tag68.xml"/><Relationship Id="rId10" Type="http://schemas.openxmlformats.org/officeDocument/2006/relationships/image" Target="../media/image6.emf"/><Relationship Id="rId4" Type="http://schemas.openxmlformats.org/officeDocument/2006/relationships/tags" Target="../tags/tag67.xml"/><Relationship Id="rId9" Type="http://schemas.openxmlformats.org/officeDocument/2006/relationships/oleObject" Target="../embeddings/oleObject3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0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3.bin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83.xml"/><Relationship Id="rId18" Type="http://schemas.openxmlformats.org/officeDocument/2006/relationships/tags" Target="../tags/tag88.xml"/><Relationship Id="rId26" Type="http://schemas.openxmlformats.org/officeDocument/2006/relationships/tags" Target="../tags/tag96.xml"/><Relationship Id="rId39" Type="http://schemas.openxmlformats.org/officeDocument/2006/relationships/chart" Target="../charts/chart5.xml"/><Relationship Id="rId21" Type="http://schemas.openxmlformats.org/officeDocument/2006/relationships/tags" Target="../tags/tag91.xml"/><Relationship Id="rId34" Type="http://schemas.openxmlformats.org/officeDocument/2006/relationships/notesSlide" Target="../notesSlides/notesSlide3.xml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17" Type="http://schemas.openxmlformats.org/officeDocument/2006/relationships/tags" Target="../tags/tag87.xml"/><Relationship Id="rId25" Type="http://schemas.openxmlformats.org/officeDocument/2006/relationships/tags" Target="../tags/tag95.xml"/><Relationship Id="rId33" Type="http://schemas.openxmlformats.org/officeDocument/2006/relationships/slideLayout" Target="../slideLayouts/slideLayout19.xml"/><Relationship Id="rId38" Type="http://schemas.openxmlformats.org/officeDocument/2006/relationships/chart" Target="../charts/chart4.xml"/><Relationship Id="rId2" Type="http://schemas.openxmlformats.org/officeDocument/2006/relationships/tags" Target="../tags/tag72.xml"/><Relationship Id="rId16" Type="http://schemas.openxmlformats.org/officeDocument/2006/relationships/tags" Target="../tags/tag86.xml"/><Relationship Id="rId20" Type="http://schemas.openxmlformats.org/officeDocument/2006/relationships/tags" Target="../tags/tag90.xml"/><Relationship Id="rId29" Type="http://schemas.openxmlformats.org/officeDocument/2006/relationships/tags" Target="../tags/tag99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24" Type="http://schemas.openxmlformats.org/officeDocument/2006/relationships/tags" Target="../tags/tag94.xml"/><Relationship Id="rId32" Type="http://schemas.openxmlformats.org/officeDocument/2006/relationships/tags" Target="../tags/tag102.xml"/><Relationship Id="rId37" Type="http://schemas.openxmlformats.org/officeDocument/2006/relationships/chart" Target="../charts/chart3.xml"/><Relationship Id="rId5" Type="http://schemas.openxmlformats.org/officeDocument/2006/relationships/tags" Target="../tags/tag75.xml"/><Relationship Id="rId15" Type="http://schemas.openxmlformats.org/officeDocument/2006/relationships/tags" Target="../tags/tag85.xml"/><Relationship Id="rId23" Type="http://schemas.openxmlformats.org/officeDocument/2006/relationships/tags" Target="../tags/tag93.xml"/><Relationship Id="rId28" Type="http://schemas.openxmlformats.org/officeDocument/2006/relationships/tags" Target="../tags/tag98.xml"/><Relationship Id="rId36" Type="http://schemas.openxmlformats.org/officeDocument/2006/relationships/image" Target="../media/image6.emf"/><Relationship Id="rId10" Type="http://schemas.openxmlformats.org/officeDocument/2006/relationships/tags" Target="../tags/tag80.xml"/><Relationship Id="rId19" Type="http://schemas.openxmlformats.org/officeDocument/2006/relationships/tags" Target="../tags/tag89.xml"/><Relationship Id="rId31" Type="http://schemas.openxmlformats.org/officeDocument/2006/relationships/tags" Target="../tags/tag101.xml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2" Type="http://schemas.openxmlformats.org/officeDocument/2006/relationships/tags" Target="../tags/tag92.xml"/><Relationship Id="rId27" Type="http://schemas.openxmlformats.org/officeDocument/2006/relationships/tags" Target="../tags/tag97.xml"/><Relationship Id="rId30" Type="http://schemas.openxmlformats.org/officeDocument/2006/relationships/tags" Target="../tags/tag100.xml"/><Relationship Id="rId35" Type="http://schemas.openxmlformats.org/officeDocument/2006/relationships/oleObject" Target="../embeddings/oleObject34.bin"/><Relationship Id="rId8" Type="http://schemas.openxmlformats.org/officeDocument/2006/relationships/tags" Target="../tags/tag78.xml"/><Relationship Id="rId3" Type="http://schemas.openxmlformats.org/officeDocument/2006/relationships/tags" Target="../tags/tag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hyperlink" Target="https://app.letsrotate.com/capacity/dashboard/world?measure=Tonnes&amp;CapacityLiveLeg.firstEventDate=Last%20week&amp;CapacityLiveLeg.expectedDepartureDate=Previous%20year&amp;CapacityLiveLeg.bodyTypeConfiguration=WB%20Passenger,WB%20Freighter,NB%20Freighter,RJ%20Freighter&amp;CapacityLiveLeg.sector=International" TargetMode="Externa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3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35.bin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16.xml"/><Relationship Id="rId18" Type="http://schemas.openxmlformats.org/officeDocument/2006/relationships/tags" Target="../tags/tag121.xml"/><Relationship Id="rId26" Type="http://schemas.openxmlformats.org/officeDocument/2006/relationships/tags" Target="../tags/tag129.xml"/><Relationship Id="rId39" Type="http://schemas.openxmlformats.org/officeDocument/2006/relationships/tags" Target="../tags/tag142.xml"/><Relationship Id="rId21" Type="http://schemas.openxmlformats.org/officeDocument/2006/relationships/tags" Target="../tags/tag124.xml"/><Relationship Id="rId34" Type="http://schemas.openxmlformats.org/officeDocument/2006/relationships/tags" Target="../tags/tag137.xml"/><Relationship Id="rId42" Type="http://schemas.openxmlformats.org/officeDocument/2006/relationships/notesSlide" Target="../notesSlides/notesSlide5.xml"/><Relationship Id="rId47" Type="http://schemas.openxmlformats.org/officeDocument/2006/relationships/chart" Target="../charts/chart8.xml"/><Relationship Id="rId7" Type="http://schemas.openxmlformats.org/officeDocument/2006/relationships/tags" Target="../tags/tag110.xml"/><Relationship Id="rId2" Type="http://schemas.openxmlformats.org/officeDocument/2006/relationships/tags" Target="../tags/tag105.xml"/><Relationship Id="rId16" Type="http://schemas.openxmlformats.org/officeDocument/2006/relationships/tags" Target="../tags/tag119.xml"/><Relationship Id="rId29" Type="http://schemas.openxmlformats.org/officeDocument/2006/relationships/tags" Target="../tags/tag132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24" Type="http://schemas.openxmlformats.org/officeDocument/2006/relationships/tags" Target="../tags/tag127.xml"/><Relationship Id="rId32" Type="http://schemas.openxmlformats.org/officeDocument/2006/relationships/tags" Target="../tags/tag135.xml"/><Relationship Id="rId37" Type="http://schemas.openxmlformats.org/officeDocument/2006/relationships/tags" Target="../tags/tag140.xml"/><Relationship Id="rId40" Type="http://schemas.openxmlformats.org/officeDocument/2006/relationships/tags" Target="../tags/tag143.xml"/><Relationship Id="rId45" Type="http://schemas.openxmlformats.org/officeDocument/2006/relationships/chart" Target="../charts/chart6.xml"/><Relationship Id="rId5" Type="http://schemas.openxmlformats.org/officeDocument/2006/relationships/tags" Target="../tags/tag108.xml"/><Relationship Id="rId15" Type="http://schemas.openxmlformats.org/officeDocument/2006/relationships/tags" Target="../tags/tag118.xml"/><Relationship Id="rId23" Type="http://schemas.openxmlformats.org/officeDocument/2006/relationships/tags" Target="../tags/tag126.xml"/><Relationship Id="rId28" Type="http://schemas.openxmlformats.org/officeDocument/2006/relationships/tags" Target="../tags/tag131.xml"/><Relationship Id="rId36" Type="http://schemas.openxmlformats.org/officeDocument/2006/relationships/tags" Target="../tags/tag139.xml"/><Relationship Id="rId10" Type="http://schemas.openxmlformats.org/officeDocument/2006/relationships/tags" Target="../tags/tag113.xml"/><Relationship Id="rId19" Type="http://schemas.openxmlformats.org/officeDocument/2006/relationships/tags" Target="../tags/tag122.xml"/><Relationship Id="rId31" Type="http://schemas.openxmlformats.org/officeDocument/2006/relationships/tags" Target="../tags/tag134.xml"/><Relationship Id="rId44" Type="http://schemas.openxmlformats.org/officeDocument/2006/relationships/image" Target="../media/image18.emf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tags" Target="../tags/tag117.xml"/><Relationship Id="rId22" Type="http://schemas.openxmlformats.org/officeDocument/2006/relationships/tags" Target="../tags/tag125.xml"/><Relationship Id="rId27" Type="http://schemas.openxmlformats.org/officeDocument/2006/relationships/tags" Target="../tags/tag130.xml"/><Relationship Id="rId30" Type="http://schemas.openxmlformats.org/officeDocument/2006/relationships/tags" Target="../tags/tag133.xml"/><Relationship Id="rId35" Type="http://schemas.openxmlformats.org/officeDocument/2006/relationships/tags" Target="../tags/tag138.xml"/><Relationship Id="rId43" Type="http://schemas.openxmlformats.org/officeDocument/2006/relationships/oleObject" Target="../embeddings/oleObject36.bin"/><Relationship Id="rId48" Type="http://schemas.openxmlformats.org/officeDocument/2006/relationships/image" Target="../media/image19.png"/><Relationship Id="rId8" Type="http://schemas.openxmlformats.org/officeDocument/2006/relationships/tags" Target="../tags/tag111.xml"/><Relationship Id="rId3" Type="http://schemas.openxmlformats.org/officeDocument/2006/relationships/tags" Target="../tags/tag106.xml"/><Relationship Id="rId12" Type="http://schemas.openxmlformats.org/officeDocument/2006/relationships/tags" Target="../tags/tag115.xml"/><Relationship Id="rId17" Type="http://schemas.openxmlformats.org/officeDocument/2006/relationships/tags" Target="../tags/tag120.xml"/><Relationship Id="rId25" Type="http://schemas.openxmlformats.org/officeDocument/2006/relationships/tags" Target="../tags/tag128.xml"/><Relationship Id="rId33" Type="http://schemas.openxmlformats.org/officeDocument/2006/relationships/tags" Target="../tags/tag136.xml"/><Relationship Id="rId38" Type="http://schemas.openxmlformats.org/officeDocument/2006/relationships/tags" Target="../tags/tag141.xml"/><Relationship Id="rId46" Type="http://schemas.openxmlformats.org/officeDocument/2006/relationships/chart" Target="../charts/chart7.xml"/><Relationship Id="rId20" Type="http://schemas.openxmlformats.org/officeDocument/2006/relationships/tags" Target="../tags/tag123.xml"/><Relationship Id="rId4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56.xml"/><Relationship Id="rId18" Type="http://schemas.openxmlformats.org/officeDocument/2006/relationships/tags" Target="../tags/tag161.xml"/><Relationship Id="rId26" Type="http://schemas.openxmlformats.org/officeDocument/2006/relationships/tags" Target="../tags/tag169.xml"/><Relationship Id="rId21" Type="http://schemas.openxmlformats.org/officeDocument/2006/relationships/tags" Target="../tags/tag164.xml"/><Relationship Id="rId34" Type="http://schemas.openxmlformats.org/officeDocument/2006/relationships/notesSlide" Target="../notesSlides/notesSlide6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tags" Target="../tags/tag160.xml"/><Relationship Id="rId25" Type="http://schemas.openxmlformats.org/officeDocument/2006/relationships/tags" Target="../tags/tag168.xml"/><Relationship Id="rId33" Type="http://schemas.openxmlformats.org/officeDocument/2006/relationships/slideLayout" Target="../slideLayouts/slideLayout15.xml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20" Type="http://schemas.openxmlformats.org/officeDocument/2006/relationships/tags" Target="../tags/tag163.xml"/><Relationship Id="rId29" Type="http://schemas.openxmlformats.org/officeDocument/2006/relationships/tags" Target="../tags/tag172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24" Type="http://schemas.openxmlformats.org/officeDocument/2006/relationships/tags" Target="../tags/tag167.xml"/><Relationship Id="rId32" Type="http://schemas.openxmlformats.org/officeDocument/2006/relationships/tags" Target="../tags/tag175.xml"/><Relationship Id="rId37" Type="http://schemas.openxmlformats.org/officeDocument/2006/relationships/chart" Target="../charts/chart9.xml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23" Type="http://schemas.openxmlformats.org/officeDocument/2006/relationships/tags" Target="../tags/tag166.xml"/><Relationship Id="rId28" Type="http://schemas.openxmlformats.org/officeDocument/2006/relationships/tags" Target="../tags/tag171.xml"/><Relationship Id="rId36" Type="http://schemas.openxmlformats.org/officeDocument/2006/relationships/image" Target="../media/image6.emf"/><Relationship Id="rId10" Type="http://schemas.openxmlformats.org/officeDocument/2006/relationships/tags" Target="../tags/tag153.xml"/><Relationship Id="rId19" Type="http://schemas.openxmlformats.org/officeDocument/2006/relationships/tags" Target="../tags/tag162.xml"/><Relationship Id="rId31" Type="http://schemas.openxmlformats.org/officeDocument/2006/relationships/tags" Target="../tags/tag174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Relationship Id="rId22" Type="http://schemas.openxmlformats.org/officeDocument/2006/relationships/tags" Target="../tags/tag165.xml"/><Relationship Id="rId27" Type="http://schemas.openxmlformats.org/officeDocument/2006/relationships/tags" Target="../tags/tag170.xml"/><Relationship Id="rId30" Type="http://schemas.openxmlformats.org/officeDocument/2006/relationships/tags" Target="../tags/tag173.xml"/><Relationship Id="rId35" Type="http://schemas.openxmlformats.org/officeDocument/2006/relationships/oleObject" Target="../embeddings/oleObject37.bin"/><Relationship Id="rId8" Type="http://schemas.openxmlformats.org/officeDocument/2006/relationships/tags" Target="../tags/tag151.xml"/><Relationship Id="rId3" Type="http://schemas.openxmlformats.org/officeDocument/2006/relationships/tags" Target="../tags/tag1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D1F07-4F8D-3792-5ECB-1D15F7996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922D2634-9419-A69F-C412-8E2F6E519AAA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527590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22D2634-9419-A69F-C412-8E2F6E519A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178189-D057-116D-1FF0-5C91BEDB49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035" y="4523708"/>
            <a:ext cx="3410830" cy="34063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June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9AC7F-2415-6C2B-B2BB-284C31DC2F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425" y="1769380"/>
            <a:ext cx="6115050" cy="452438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OPENAP</a:t>
            </a:r>
            <a:r>
              <a:rPr lang="en-US" dirty="0">
                <a:solidFill>
                  <a:schemeClr val="tx1"/>
                </a:solidFill>
              </a:rPr>
              <a:t> 2026 - Keynote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CD9439-D660-E3D7-AAC6-E139B3D3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750205"/>
            <a:ext cx="7619546" cy="931863"/>
          </a:xfrm>
        </p:spPr>
        <p:txBody>
          <a:bodyPr vert="horz" rIns="0"/>
          <a:lstStyle/>
          <a:p>
            <a:r>
              <a:rPr lang="en-US" dirty="0">
                <a:solidFill>
                  <a:schemeClr val="tx1"/>
                </a:solidFill>
              </a:rPr>
              <a:t>Market trends and outlook</a:t>
            </a:r>
          </a:p>
        </p:txBody>
      </p:sp>
    </p:spTree>
    <p:extLst>
      <p:ext uri="{BB962C8B-B14F-4D97-AF65-F5344CB8AC3E}">
        <p14:creationId xmlns:p14="http://schemas.microsoft.com/office/powerpoint/2010/main" val="3817817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E15B940-8ABF-92A8-67EB-9E3CCAD1526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30908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6" imgH="608" progId="TCLayout.ActiveDocument.1">
                  <p:embed/>
                </p:oleObj>
              </mc:Choice>
              <mc:Fallback>
                <p:oleObj name="think-cell Slide" r:id="rId3" imgW="606" imgH="60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15B940-8ABF-92A8-67EB-9E3CCAD152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276BBE-1FE5-C67F-A1FB-7A48730F2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33CD0E-7084-455C-5DD7-A91E365B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72000"/>
          <a:lstStyle/>
          <a:p>
            <a:r>
              <a:rPr lang="en-US" dirty="0"/>
              <a:t>Cloud computing exports from Asia are growing exponentially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78224-4A04-4C7B-2A1F-E918011887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Notes: 1)Cloud computing equipment made up of cloud computing parts, non-8471 data processing units and communication apparatus for data transmission</a:t>
            </a:r>
          </a:p>
          <a:p>
            <a:r>
              <a:rPr lang="en-US" dirty="0"/>
              <a:t>2) Year to date included January to March 2026, vs the same period last year;  Source: Rotate Air Demand, Rotate analysis (June 2026)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035D8-E921-3870-9548-68F39A7CE9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Tonnes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11A35E-5181-1E9C-916C-6DDB2F6F6E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Cloud computing</a:t>
            </a:r>
            <a:r>
              <a:rPr lang="en-US" baseline="30000" dirty="0"/>
              <a:t>1</a:t>
            </a:r>
            <a:r>
              <a:rPr lang="en-US" dirty="0"/>
              <a:t> air demand, 2026 YTD</a:t>
            </a:r>
            <a:r>
              <a:rPr lang="en-US" baseline="30000" dirty="0"/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C33FEB-9D95-1F8D-9815-65FBB182602B}"/>
              </a:ext>
            </a:extLst>
          </p:cNvPr>
          <p:cNvSpPr txBox="1"/>
          <p:nvPr/>
        </p:nvSpPr>
        <p:spPr>
          <a:xfrm>
            <a:off x="656980" y="2460075"/>
            <a:ext cx="785813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r"/>
            <a:r>
              <a:rPr lang="en-US" sz="1200" b="1" dirty="0"/>
              <a:t>Taiwan</a:t>
            </a:r>
          </a:p>
          <a:p>
            <a:pPr algn="r"/>
            <a:r>
              <a:rPr lang="en-US" sz="1200" b="1" dirty="0"/>
              <a:t>+390%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877C7E-9291-9B14-46CB-DA65E5B44BD9}"/>
              </a:ext>
            </a:extLst>
          </p:cNvPr>
          <p:cNvSpPr txBox="1"/>
          <p:nvPr/>
        </p:nvSpPr>
        <p:spPr>
          <a:xfrm>
            <a:off x="656980" y="3126920"/>
            <a:ext cx="785813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r"/>
            <a:r>
              <a:rPr lang="en-US" sz="1200" b="1" dirty="0"/>
              <a:t>China</a:t>
            </a:r>
          </a:p>
          <a:p>
            <a:pPr algn="r"/>
            <a:r>
              <a:rPr lang="en-US" sz="1200" dirty="0"/>
              <a:t>+28%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8259BE-3870-2F6B-A773-C86F61881ADB}"/>
              </a:ext>
            </a:extLst>
          </p:cNvPr>
          <p:cNvSpPr txBox="1"/>
          <p:nvPr/>
        </p:nvSpPr>
        <p:spPr>
          <a:xfrm>
            <a:off x="656980" y="3601436"/>
            <a:ext cx="785813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r"/>
            <a:r>
              <a:rPr lang="en-US" sz="1200" b="1" dirty="0"/>
              <a:t>Vietnam</a:t>
            </a:r>
          </a:p>
          <a:p>
            <a:pPr algn="r"/>
            <a:r>
              <a:rPr lang="en-US" sz="1200" b="1" dirty="0"/>
              <a:t>+135%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A15A43-9069-94AF-773C-E147B277FD7E}"/>
              </a:ext>
            </a:extLst>
          </p:cNvPr>
          <p:cNvSpPr txBox="1"/>
          <p:nvPr/>
        </p:nvSpPr>
        <p:spPr>
          <a:xfrm>
            <a:off x="656980" y="3957539"/>
            <a:ext cx="785813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r"/>
            <a:r>
              <a:rPr lang="en-US" sz="1200" b="1" dirty="0"/>
              <a:t>Thailand</a:t>
            </a:r>
          </a:p>
          <a:p>
            <a:pPr algn="r"/>
            <a:r>
              <a:rPr lang="en-US" sz="1200" b="1" dirty="0"/>
              <a:t>+400%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6B1CBC-153E-E1BC-7DFD-14EB0E679956}"/>
              </a:ext>
            </a:extLst>
          </p:cNvPr>
          <p:cNvSpPr txBox="1"/>
          <p:nvPr/>
        </p:nvSpPr>
        <p:spPr>
          <a:xfrm>
            <a:off x="656980" y="4321661"/>
            <a:ext cx="785813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r"/>
            <a:r>
              <a:rPr lang="en-US" sz="1200" b="1" dirty="0"/>
              <a:t>USA</a:t>
            </a:r>
          </a:p>
          <a:p>
            <a:pPr algn="r"/>
            <a:r>
              <a:rPr lang="en-US" sz="1200" dirty="0"/>
              <a:t>+18%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A6D5E9-ACD2-7D61-0DA3-B5008991E033}"/>
              </a:ext>
            </a:extLst>
          </p:cNvPr>
          <p:cNvSpPr txBox="1"/>
          <p:nvPr/>
        </p:nvSpPr>
        <p:spPr>
          <a:xfrm>
            <a:off x="656980" y="5241267"/>
            <a:ext cx="785813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r"/>
            <a:r>
              <a:rPr lang="en-US" sz="1200" b="1"/>
              <a:t>Other</a:t>
            </a:r>
          </a:p>
          <a:p>
            <a:pPr algn="r"/>
            <a:r>
              <a:rPr lang="en-US" sz="1200"/>
              <a:t>+31%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03FD8-5813-DBBF-6DEE-96AF3ADC4478}"/>
              </a:ext>
            </a:extLst>
          </p:cNvPr>
          <p:cNvSpPr txBox="1"/>
          <p:nvPr/>
        </p:nvSpPr>
        <p:spPr>
          <a:xfrm>
            <a:off x="7769605" y="2781030"/>
            <a:ext cx="714375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l"/>
            <a:r>
              <a:rPr lang="en-US" sz="1200" b="1" dirty="0"/>
              <a:t>USA</a:t>
            </a:r>
          </a:p>
          <a:p>
            <a:pPr algn="l"/>
            <a:r>
              <a:rPr lang="en-US" sz="1200" b="1" dirty="0"/>
              <a:t>+300%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6D5BAD-770A-006D-A7AD-11ED610DC421}"/>
              </a:ext>
            </a:extLst>
          </p:cNvPr>
          <p:cNvSpPr txBox="1"/>
          <p:nvPr/>
        </p:nvSpPr>
        <p:spPr>
          <a:xfrm>
            <a:off x="7769604" y="3921258"/>
            <a:ext cx="1118795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l"/>
            <a:r>
              <a:rPr lang="en-US" sz="1200" b="1" dirty="0"/>
              <a:t>Singapore</a:t>
            </a:r>
          </a:p>
          <a:p>
            <a:pPr algn="l"/>
            <a:r>
              <a:rPr lang="en-US" sz="1200" b="1" dirty="0"/>
              <a:t>+165%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9FAEDE-D463-92B9-E9B8-550089890F32}"/>
              </a:ext>
            </a:extLst>
          </p:cNvPr>
          <p:cNvSpPr txBox="1"/>
          <p:nvPr/>
        </p:nvSpPr>
        <p:spPr>
          <a:xfrm>
            <a:off x="7769605" y="3554221"/>
            <a:ext cx="983870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l"/>
            <a:r>
              <a:rPr lang="en-US" sz="1200" b="1" dirty="0"/>
              <a:t>Netherlands</a:t>
            </a:r>
          </a:p>
          <a:p>
            <a:pPr algn="l"/>
            <a:r>
              <a:rPr lang="en-US" sz="1200" dirty="0"/>
              <a:t>+13%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79E507-91CA-4F12-DBCD-AAE61713487A}"/>
              </a:ext>
            </a:extLst>
          </p:cNvPr>
          <p:cNvSpPr txBox="1"/>
          <p:nvPr/>
        </p:nvSpPr>
        <p:spPr>
          <a:xfrm>
            <a:off x="7769605" y="4271367"/>
            <a:ext cx="714375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l"/>
            <a:r>
              <a:rPr lang="en-US" sz="1200" b="1"/>
              <a:t>Japan</a:t>
            </a:r>
          </a:p>
          <a:p>
            <a:pPr algn="l"/>
            <a:r>
              <a:rPr lang="en-US" sz="1200"/>
              <a:t>+18%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3B5B46-EAC8-9F9E-BCEB-E0AC6F026713}"/>
              </a:ext>
            </a:extLst>
          </p:cNvPr>
          <p:cNvSpPr txBox="1"/>
          <p:nvPr/>
        </p:nvSpPr>
        <p:spPr>
          <a:xfrm>
            <a:off x="7769605" y="4925967"/>
            <a:ext cx="714375" cy="400050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l"/>
            <a:r>
              <a:rPr lang="en-US" sz="1200" b="1"/>
              <a:t>Other</a:t>
            </a:r>
          </a:p>
          <a:p>
            <a:pPr algn="l"/>
            <a:r>
              <a:rPr lang="en-US" sz="1200"/>
              <a:t>+14%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C5F949-ADF1-19E0-896B-C684A19354D5}"/>
              </a:ext>
            </a:extLst>
          </p:cNvPr>
          <p:cNvSpPr/>
          <p:nvPr/>
        </p:nvSpPr>
        <p:spPr>
          <a:xfrm>
            <a:off x="8913545" y="1589100"/>
            <a:ext cx="3278455" cy="43687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000" tIns="72000" rIns="324000" bIns="108000" rtlCol="0" anchor="t"/>
          <a:lstStyle/>
          <a:p>
            <a:r>
              <a:rPr lang="en-US" sz="1600" b="1" dirty="0"/>
              <a:t>Observations &amp; takeaway</a:t>
            </a:r>
          </a:p>
          <a:p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96850" indent="-1968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Tripling of Taiwan exports saw it become the </a:t>
            </a:r>
            <a:r>
              <a:rPr lang="en-US" sz="1400" b="1" dirty="0"/>
              <a:t>leading exporter </a:t>
            </a:r>
            <a:r>
              <a:rPr lang="en-US" sz="1400" dirty="0"/>
              <a:t>of cloud computing demand</a:t>
            </a:r>
            <a:endParaRPr lang="en-US" sz="1400" b="1" dirty="0"/>
          </a:p>
          <a:p>
            <a:pPr lvl="1" indent="-222250">
              <a:spcAft>
                <a:spcPts val="600"/>
              </a:spcAft>
              <a:buFont typeface="System Font Regular"/>
              <a:buChar char="−"/>
            </a:pPr>
            <a:r>
              <a:rPr lang="en-US" sz="1200" dirty="0"/>
              <a:t>China – the previous top-ranked exporter – shows relatively “modest” +28% growth</a:t>
            </a:r>
          </a:p>
          <a:p>
            <a:pPr marL="196850" indent="-1968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/>
              <a:t>Vietnam and Thailand </a:t>
            </a:r>
            <a:r>
              <a:rPr lang="en-US" sz="1400" dirty="0"/>
              <a:t>register significant growth, nearly entirely driven by USA flows</a:t>
            </a:r>
          </a:p>
          <a:p>
            <a:pPr marL="196850" indent="-1968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/>
              <a:t>The US</a:t>
            </a:r>
            <a:r>
              <a:rPr lang="en-US" sz="1400" dirty="0"/>
              <a:t> imports more than quadrupled, to now </a:t>
            </a:r>
            <a:r>
              <a:rPr lang="en-US" sz="1400" b="1" dirty="0"/>
              <a:t>represent 50% </a:t>
            </a:r>
            <a:r>
              <a:rPr lang="en-US" sz="1400" dirty="0"/>
              <a:t>of global imports</a:t>
            </a:r>
          </a:p>
          <a:p>
            <a:pPr marL="196850" indent="-1968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Imports into the Netherlands and other </a:t>
            </a:r>
            <a:r>
              <a:rPr lang="en-US" sz="1400" b="1" dirty="0"/>
              <a:t>European markets </a:t>
            </a:r>
            <a:r>
              <a:rPr lang="en-US" sz="1400" dirty="0"/>
              <a:t>grow at a much slower rate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741AF55-155A-1957-78F8-1325C599D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175" y="2207626"/>
            <a:ext cx="6297710" cy="3526424"/>
          </a:xfrm>
          <a:prstGeom prst="rect">
            <a:avLst/>
          </a:prstGeom>
        </p:spPr>
      </p:pic>
      <p:pic>
        <p:nvPicPr>
          <p:cNvPr id="26" name="Picture 25" descr="A green oval with a black background&#10;&#10;Description automatically generated">
            <a:extLst>
              <a:ext uri="{FF2B5EF4-FFF2-40B4-BE49-F238E27FC236}">
                <a16:creationId xmlns:a16="http://schemas.microsoft.com/office/drawing/2014/main" id="{2CD7781C-5900-9976-63C1-AAC5D73F50E3}"/>
              </a:ext>
            </a:extLst>
          </p:cNvPr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408" y="2607364"/>
            <a:ext cx="709669" cy="320411"/>
          </a:xfrm>
          <a:prstGeom prst="rect">
            <a:avLst/>
          </a:prstGeom>
        </p:spPr>
      </p:pic>
      <p:pic>
        <p:nvPicPr>
          <p:cNvPr id="27" name="Picture 26" descr="A green oval with a black background&#10;&#10;Description automatically generated">
            <a:extLst>
              <a:ext uri="{FF2B5EF4-FFF2-40B4-BE49-F238E27FC236}">
                <a16:creationId xmlns:a16="http://schemas.microsoft.com/office/drawing/2014/main" id="{05937583-EF0D-FEDB-5136-777028D22189}"/>
              </a:ext>
            </a:extLst>
          </p:cNvPr>
          <p:cNvPicPr>
            <a:picLocks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975" y="4125797"/>
            <a:ext cx="686160" cy="258812"/>
          </a:xfrm>
          <a:prstGeom prst="rect">
            <a:avLst/>
          </a:prstGeom>
        </p:spPr>
      </p:pic>
      <p:pic>
        <p:nvPicPr>
          <p:cNvPr id="28" name="Picture 27" descr="A green oval with a black background&#10;&#10;Description automatically generated">
            <a:extLst>
              <a:ext uri="{FF2B5EF4-FFF2-40B4-BE49-F238E27FC236}">
                <a16:creationId xmlns:a16="http://schemas.microsoft.com/office/drawing/2014/main" id="{EA5613B5-DD5A-6E36-FB72-394DA9AAFB9A}"/>
              </a:ext>
            </a:extLst>
          </p:cNvPr>
          <p:cNvPicPr>
            <a:picLocks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983" y="2892542"/>
            <a:ext cx="709669" cy="3354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9E6670-5C72-4B77-6136-447A744931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52070" y="-1961"/>
            <a:ext cx="5059106" cy="3775452"/>
          </a:xfrm>
          <a:prstGeom prst="rect">
            <a:avLst/>
          </a:prstGeom>
        </p:spPr>
      </p:pic>
      <p:pic>
        <p:nvPicPr>
          <p:cNvPr id="23" name="Picture 22" descr="A green oval with a black background&#10;&#10;Description automatically generated">
            <a:extLst>
              <a:ext uri="{FF2B5EF4-FFF2-40B4-BE49-F238E27FC236}">
                <a16:creationId xmlns:a16="http://schemas.microsoft.com/office/drawing/2014/main" id="{E8A3EDBA-1701-1F96-A8EB-84D32D6F485C}"/>
              </a:ext>
            </a:extLst>
          </p:cNvPr>
          <p:cNvPicPr>
            <a:picLocks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836" y="3778919"/>
            <a:ext cx="686160" cy="258812"/>
          </a:xfrm>
          <a:prstGeom prst="rect">
            <a:avLst/>
          </a:prstGeom>
        </p:spPr>
      </p:pic>
      <p:pic>
        <p:nvPicPr>
          <p:cNvPr id="25" name="Picture 24" descr="A green oval with a black background&#10;&#10;Description automatically generated">
            <a:extLst>
              <a:ext uri="{FF2B5EF4-FFF2-40B4-BE49-F238E27FC236}">
                <a16:creationId xmlns:a16="http://schemas.microsoft.com/office/drawing/2014/main" id="{198CDAFB-E69E-D927-B6A2-02483184DBE8}"/>
              </a:ext>
            </a:extLst>
          </p:cNvPr>
          <p:cNvPicPr>
            <a:picLocks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2885" y="4052292"/>
            <a:ext cx="709669" cy="33542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3B4701A-0B72-ED46-CF16-50AD6F8BEB3C}"/>
              </a:ext>
            </a:extLst>
          </p:cNvPr>
          <p:cNvSpPr/>
          <p:nvPr/>
        </p:nvSpPr>
        <p:spPr>
          <a:xfrm>
            <a:off x="3766370" y="2259162"/>
            <a:ext cx="1610653" cy="550821"/>
          </a:xfrm>
          <a:prstGeom prst="rect">
            <a:avLst/>
          </a:prstGeom>
          <a:noFill/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200" b="1" dirty="0"/>
              <a:t>7x growth, vs. already strong 2025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3C4EDD2-2D67-3691-71FE-6D67ACE2FD68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</p:spTree>
    <p:extLst>
      <p:ext uri="{BB962C8B-B14F-4D97-AF65-F5344CB8AC3E}">
        <p14:creationId xmlns:p14="http://schemas.microsoft.com/office/powerpoint/2010/main" val="270073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8C3C3-6652-9E5B-0012-BD384F247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1E127641-3183-8E74-2FC6-84CD6B522B3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780693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606" imgH="608" progId="TCLayout.ActiveDocument.1">
                  <p:embed/>
                </p:oleObj>
              </mc:Choice>
              <mc:Fallback>
                <p:oleObj name="think-cell Slide" r:id="rId27" imgW="606" imgH="608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127641-3183-8E74-2FC6-84CD6B522B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C067677-9EA8-CCB8-27F3-25A31D80076F}"/>
              </a:ext>
            </a:extLst>
          </p:cNvPr>
          <p:cNvCxnSpPr>
            <a:cxnSpLocks/>
          </p:cNvCxnSpPr>
          <p:nvPr/>
        </p:nvCxnSpPr>
        <p:spPr>
          <a:xfrm>
            <a:off x="917575" y="2441575"/>
            <a:ext cx="320833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133AEB-AD95-02DF-3367-EE9AF4AFD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BFC5B7-6FFE-4685-9993-1D1C6095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99" y="728663"/>
            <a:ext cx="11749201" cy="576000"/>
          </a:xfrm>
        </p:spPr>
        <p:txBody>
          <a:bodyPr vert="horz" rIns="72000"/>
          <a:lstStyle/>
          <a:p>
            <a:r>
              <a:rPr lang="en-US" dirty="0"/>
              <a:t>Continued growth of Asia </a:t>
            </a:r>
            <a:r>
              <a:rPr lang="en-GB" dirty="0" err="1"/>
              <a:t>widenes</a:t>
            </a:r>
            <a:r>
              <a:rPr lang="en-GB" dirty="0"/>
              <a:t> imbalances on corridors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C3E63-9BD6-3828-D34E-33C167CAD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Notes: 1) Ratio of demand in tonnes</a:t>
            </a:r>
          </a:p>
          <a:p>
            <a:r>
              <a:rPr lang="en-US"/>
              <a:t>Source: Rotate Air demand, Rotate Analysis (March 2026)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A2FF12B-68CB-F95B-5E10-D129C20FB0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Thousand tonnes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423D2F62-CE20-C7D7-FE53-886A3267B0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Development of air trade imbalance across key corridors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0F0F44-38F5-D57E-4C0C-212455A89FB7}"/>
              </a:ext>
            </a:extLst>
          </p:cNvPr>
          <p:cNvSpPr/>
          <p:nvPr/>
        </p:nvSpPr>
        <p:spPr>
          <a:xfrm>
            <a:off x="1954213" y="2290763"/>
            <a:ext cx="1175412" cy="300038"/>
          </a:xfrm>
          <a:prstGeom prst="rect">
            <a:avLst/>
          </a:prstGeom>
          <a:solidFill>
            <a:schemeClr val="bg1"/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t"/>
          <a:lstStyle/>
          <a:p>
            <a:pPr algn="ctr"/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Transpacific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1C1027E-449F-7741-6156-D2338382F517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7378655"/>
              </p:ext>
            </p:extLst>
          </p:nvPr>
        </p:nvGraphicFramePr>
        <p:xfrm>
          <a:off x="1614488" y="2917825"/>
          <a:ext cx="2603500" cy="276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C74C8CE1-9FFB-E664-8904-15DE08F569C9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2120900" y="5464175"/>
            <a:ext cx="584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51673FC-52C6-4DC0-94EC-5B3B0CBBB55C}" type="datetime'Q''''''''4'''''''''''' 2''''02''''''''''''''3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Q4 2023</a:t>
            </a:fld>
            <a:endParaRPr lang="en-US" sz="1200">
              <a:cs typeface="+mn-cs"/>
            </a:endParaRP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0221F8F2-D2E2-6963-646D-5EE7C1D97A8E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3128963" y="5464175"/>
            <a:ext cx="584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DF481E0-32FB-4C03-8BF2-87B2F5C22493}" type="datetime'''''''''Q''4 ''''''20''''2''''''''''''5''''''''''''''''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Q4 2025</a:t>
            </a:fld>
            <a:endParaRPr lang="en-US" sz="1200">
              <a:cs typeface="+mn-cs"/>
            </a:endParaRP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EEBDD482-E3C6-1845-2C9D-DDE752027661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917575" y="4643438"/>
            <a:ext cx="1092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64185E4-B6D1-4C2A-935A-2988181AEB92}" type="datetime'A''''s''''i''a-''''''N''''''''''.'''' ''Am''e''''''''ric''''a'">
              <a:rPr lang="en-US" altLang="en-US" sz="1200" smtClean="0">
                <a:effectLst/>
                <a:cs typeface="+mn-cs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Asia-N. America</a:t>
            </a:fld>
            <a:endParaRPr lang="en-US" sz="1200">
              <a:cs typeface="+mn-cs"/>
            </a:endParaRP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C3BD1209-0A67-7625-956E-A64205DF15FB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917575" y="3687763"/>
            <a:ext cx="1092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89CF34C7-7811-44DE-9ECE-1B25659109CC}" type="datetime'N.'' ''A''''m''er''''i''''''''''''''''''ca-As''''''''i''''a'''">
              <a:rPr lang="en-US" altLang="en-US" sz="1200" smtClean="0">
                <a:cs typeface="+mn-cs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N. America-Asia</a:t>
            </a:fld>
            <a:endParaRPr lang="en-US" sz="1200"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1644FC7-5A39-13D2-9EC3-0AF11C57661F}"/>
              </a:ext>
            </a:extLst>
          </p:cNvPr>
          <p:cNvSpPr txBox="1"/>
          <p:nvPr/>
        </p:nvSpPr>
        <p:spPr>
          <a:xfrm>
            <a:off x="917575" y="2738438"/>
            <a:ext cx="798512" cy="260350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 b="1"/>
              <a:t>Ratio</a:t>
            </a:r>
            <a:r>
              <a:rPr lang="en-US" sz="1200" b="1" baseline="30000"/>
              <a:t>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1B92C26-C37D-BDB3-C354-C216D526377D}"/>
              </a:ext>
            </a:extLst>
          </p:cNvPr>
          <p:cNvSpPr txBox="1"/>
          <p:nvPr/>
        </p:nvSpPr>
        <p:spPr>
          <a:xfrm>
            <a:off x="2120900" y="2727325"/>
            <a:ext cx="442913" cy="22701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/>
              <a:t>2.5x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DB4A392-4238-7379-6108-45CBDFBF91BC}"/>
              </a:ext>
            </a:extLst>
          </p:cNvPr>
          <p:cNvSpPr txBox="1"/>
          <p:nvPr/>
        </p:nvSpPr>
        <p:spPr>
          <a:xfrm>
            <a:off x="3213100" y="2727325"/>
            <a:ext cx="442913" cy="22701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/>
              <a:t>3.2x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6A55C80-1FFB-7D82-D368-16E57D6E3451}"/>
              </a:ext>
            </a:extLst>
          </p:cNvPr>
          <p:cNvCxnSpPr>
            <a:cxnSpLocks/>
          </p:cNvCxnSpPr>
          <p:nvPr/>
        </p:nvCxnSpPr>
        <p:spPr>
          <a:xfrm>
            <a:off x="2716213" y="2838450"/>
            <a:ext cx="317500" cy="0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E8DB8C8-756E-C765-13C5-FB6319497F19}"/>
              </a:ext>
            </a:extLst>
          </p:cNvPr>
          <p:cNvCxnSpPr/>
          <p:nvPr/>
        </p:nvCxnSpPr>
        <p:spPr>
          <a:xfrm>
            <a:off x="4297363" y="2289175"/>
            <a:ext cx="0" cy="317500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D6BB664-AB35-9CE4-0FDC-889A1CE58B40}"/>
              </a:ext>
            </a:extLst>
          </p:cNvPr>
          <p:cNvCxnSpPr/>
          <p:nvPr/>
        </p:nvCxnSpPr>
        <p:spPr>
          <a:xfrm>
            <a:off x="7878763" y="2289175"/>
            <a:ext cx="0" cy="317500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D280F6F-1A8A-D704-B749-FD3702EDF420}"/>
              </a:ext>
            </a:extLst>
          </p:cNvPr>
          <p:cNvGraphicFramePr/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097035629"/>
              </p:ext>
            </p:extLst>
          </p:nvPr>
        </p:nvGraphicFramePr>
        <p:xfrm>
          <a:off x="5545138" y="3101975"/>
          <a:ext cx="2181225" cy="239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FDFC07D-892A-BF9E-BA68-674AFE7B5B3D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gray">
          <a:xfrm>
            <a:off x="5980113" y="4687888"/>
            <a:ext cx="3016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AB5B923-5526-4993-91A3-64E3675A5717}" type="datetime'''4''''''''''''''''''''''''''''1''''4'''''''''''''''''''''">
              <a:rPr lang="en-US" altLang="en-US" sz="1200" smtClean="0">
                <a:solidFill>
                  <a:schemeClr val="bg1"/>
                </a:solidFill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414</a:t>
            </a:fld>
            <a:endParaRPr lang="en-US" sz="1200">
              <a:solidFill>
                <a:schemeClr val="bg1"/>
              </a:solidFill>
              <a:cs typeface="+mn-cs"/>
            </a:endParaRP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D38ED6CE-FA4F-0EB9-F843-66E1FA953301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gray">
          <a:xfrm>
            <a:off x="5980113" y="3648075"/>
            <a:ext cx="3016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63A86F0-5C2A-4106-B8E5-B3C3083610D6}" type="datetime'''''''''''''''''''''2''''''''6''''''''''''''''''''''''''''4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264</a:t>
            </a:fld>
            <a:endParaRPr lang="en-US" sz="1200">
              <a:cs typeface="+mn-cs"/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3433EBC-8564-2E62-374A-4ED40B43E330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5838825" y="5464175"/>
            <a:ext cx="584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EC45828-ACCC-447A-B0D7-6A3FADA8BBB5}" type="datetime'''''''''''''''Q''''4'''''' ''''2''''''''''02''''''''''''3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Q4 2023</a:t>
            </a:fld>
            <a:endParaRPr lang="en-US" sz="1200">
              <a:cs typeface="+mn-cs"/>
            </a:endParaRP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C6C6F242-48CA-7198-9429-188353AFB8C9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gray">
          <a:xfrm>
            <a:off x="6988175" y="4625975"/>
            <a:ext cx="3016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E783ED2-54A7-4A33-B17F-618AACCE178F}" type="datetime'4''''''''''''''''''''''''''''''54'''">
              <a:rPr lang="en-US" altLang="en-US" sz="1200" smtClean="0">
                <a:solidFill>
                  <a:schemeClr val="bg1"/>
                </a:solidFill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454</a:t>
            </a:fld>
            <a:endParaRPr lang="en-US" sz="1200">
              <a:solidFill>
                <a:schemeClr val="bg1"/>
              </a:solidFill>
              <a:cs typeface="+mn-cs"/>
            </a:endParaRP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1F908598-6B2D-CB79-64A6-93FAD150A296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gray">
          <a:xfrm>
            <a:off x="6988175" y="3511550"/>
            <a:ext cx="3016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1D093A8-1B9F-4776-94FC-398AF10E4AD1}" type="datetime'''2''''''''''''''''''''73'''''''''''''">
              <a:rPr lang="en-US" altLang="en-US" sz="1200" smtClean="0">
                <a:solidFill>
                  <a:srgbClr val="000000"/>
                </a:solidFill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273</a:t>
            </a:fld>
            <a:endParaRPr lang="en-US" sz="1200">
              <a:solidFill>
                <a:srgbClr val="000000"/>
              </a:solidFill>
              <a:cs typeface="+mn-cs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CA9A1E60-46D0-BB2D-2FA8-B02312A3776A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6846888" y="5464175"/>
            <a:ext cx="584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F47BA0A-CD8D-44D3-9FE9-16315E9DB3BC}" type="datetime'''''''''Q''''''''''''''''''''''''4 ''''''''2''0''''''''''''25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Q4 2025</a:t>
            </a:fld>
            <a:endParaRPr lang="en-US" sz="1200">
              <a:cs typeface="+mn-cs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084BA2-5C37-6D65-C5EA-51F87AAFC448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4457700" y="4687888"/>
            <a:ext cx="1271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B46E40A-5841-4D7A-BB72-9EBECFABD52D}" type="datetime'E''''''ur''''ope-''N. A''mer''ic''''''a'''''''''">
              <a:rPr lang="en-US" altLang="en-US" sz="1200" smtClean="0">
                <a:cs typeface="+mn-cs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Europe-N. America</a:t>
            </a:fld>
            <a:endParaRPr lang="en-US" sz="1200">
              <a:cs typeface="+mn-cs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A64E619-1824-A02A-302D-07F0D608492F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4457700" y="3648075"/>
            <a:ext cx="1271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8995480F-3EC3-42B9-9438-96AB594D1799}" type="datetime'N.'' ''A''''m''''e''''''r''ica''-''''''''E''''u''''r''o''''pe'">
              <a:rPr lang="en-US" altLang="en-US" sz="1200" smtClean="0">
                <a:cs typeface="+mn-cs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N. America-Europe</a:t>
            </a:fld>
            <a:endParaRPr lang="en-US" sz="1200"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FE6BDC6-72A5-2872-DA31-E8F9DC7DD01D}"/>
              </a:ext>
            </a:extLst>
          </p:cNvPr>
          <p:cNvSpPr txBox="1"/>
          <p:nvPr/>
        </p:nvSpPr>
        <p:spPr>
          <a:xfrm>
            <a:off x="5932488" y="2727325"/>
            <a:ext cx="442913" cy="22701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/>
              <a:t>1.6x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B4C6538-FE66-FD61-05B0-C3BC5FD4FE27}"/>
              </a:ext>
            </a:extLst>
          </p:cNvPr>
          <p:cNvCxnSpPr>
            <a:cxnSpLocks/>
          </p:cNvCxnSpPr>
          <p:nvPr/>
        </p:nvCxnSpPr>
        <p:spPr>
          <a:xfrm>
            <a:off x="6527800" y="2838450"/>
            <a:ext cx="317500" cy="0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06A39A35-1896-38D0-131A-A0B7F3C30130}"/>
              </a:ext>
            </a:extLst>
          </p:cNvPr>
          <p:cNvSpPr txBox="1"/>
          <p:nvPr/>
        </p:nvSpPr>
        <p:spPr>
          <a:xfrm>
            <a:off x="6959600" y="2727325"/>
            <a:ext cx="442913" cy="22701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/>
              <a:t>1.7x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E9824FA-9E4F-3AF4-C54B-CB69150D16A7}"/>
              </a:ext>
            </a:extLst>
          </p:cNvPr>
          <p:cNvCxnSpPr>
            <a:cxnSpLocks/>
          </p:cNvCxnSpPr>
          <p:nvPr/>
        </p:nvCxnSpPr>
        <p:spPr>
          <a:xfrm>
            <a:off x="4508500" y="2441575"/>
            <a:ext cx="320833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6BF2F448-3105-C71F-D590-4F4C348553E7}"/>
              </a:ext>
            </a:extLst>
          </p:cNvPr>
          <p:cNvSpPr/>
          <p:nvPr/>
        </p:nvSpPr>
        <p:spPr>
          <a:xfrm>
            <a:off x="5486537" y="2290763"/>
            <a:ext cx="1271587" cy="300038"/>
          </a:xfrm>
          <a:prstGeom prst="rect">
            <a:avLst/>
          </a:prstGeom>
          <a:solidFill>
            <a:schemeClr val="bg1"/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t"/>
          <a:lstStyle/>
          <a:p>
            <a:pPr algn="ctr"/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Transatlantic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167B6C5-D1AE-BC59-015F-4E10C79F4999}"/>
              </a:ext>
            </a:extLst>
          </p:cNvPr>
          <p:cNvCxnSpPr/>
          <p:nvPr/>
        </p:nvCxnSpPr>
        <p:spPr>
          <a:xfrm>
            <a:off x="7878763" y="2317750"/>
            <a:ext cx="0" cy="317500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94CA18C0-3BD3-CDEC-7F22-9FADC6D1238F}"/>
              </a:ext>
            </a:extLst>
          </p:cNvPr>
          <p:cNvGraphicFramePr/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984573541"/>
              </p:ext>
            </p:extLst>
          </p:nvPr>
        </p:nvGraphicFramePr>
        <p:xfrm>
          <a:off x="8772525" y="3101975"/>
          <a:ext cx="2181225" cy="239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1"/>
          </a:graphicData>
        </a:graphic>
      </p:graphicFrame>
      <p:sp>
        <p:nvSpPr>
          <p:cNvPr id="55" name="Text Placeholder 13">
            <a:extLst>
              <a:ext uri="{FF2B5EF4-FFF2-40B4-BE49-F238E27FC236}">
                <a16:creationId xmlns:a16="http://schemas.microsoft.com/office/drawing/2014/main" id="{1C11BC67-FA51-53EB-FA75-6BFAF31A952B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gray">
          <a:xfrm>
            <a:off x="9207500" y="4818063"/>
            <a:ext cx="3016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19A6571-4C41-4364-AAD0-5C91EC3722EF}" type="datetime'''7''''''''''''''''''''''''''''''''''''''''''''''6''3'''''''">
              <a:rPr lang="en-US" altLang="en-US" sz="1200" smtClean="0">
                <a:solidFill>
                  <a:schemeClr val="bg1"/>
                </a:solidFill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763</a:t>
            </a:fld>
            <a:endParaRPr lang="en-US" sz="1200">
              <a:solidFill>
                <a:schemeClr val="bg1"/>
              </a:solidFill>
              <a:cs typeface="+mn-cs"/>
            </a:endParaRPr>
          </a:p>
        </p:txBody>
      </p:sp>
      <p:sp>
        <p:nvSpPr>
          <p:cNvPr id="56" name="Text Placeholder 13">
            <a:extLst>
              <a:ext uri="{FF2B5EF4-FFF2-40B4-BE49-F238E27FC236}">
                <a16:creationId xmlns:a16="http://schemas.microsoft.com/office/drawing/2014/main" id="{77FDFC05-9036-06FF-E8E5-A7D0493DAF65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gray">
          <a:xfrm>
            <a:off x="9207500" y="3997325"/>
            <a:ext cx="3016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DA6B794-10AA-4E5F-A784-D5E8C2DC0441}" type="datetime'48''''''''''''''''''''''''''''''''''''''0''''''''''''''''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480</a:t>
            </a:fld>
            <a:endParaRPr lang="en-US" sz="1200">
              <a:cs typeface="+mn-cs"/>
            </a:endParaRPr>
          </a:p>
        </p:txBody>
      </p:sp>
      <p:sp>
        <p:nvSpPr>
          <p:cNvPr id="60" name="Text Placeholder 13">
            <a:extLst>
              <a:ext uri="{FF2B5EF4-FFF2-40B4-BE49-F238E27FC236}">
                <a16:creationId xmlns:a16="http://schemas.microsoft.com/office/drawing/2014/main" id="{55E6D5FB-2E84-A747-69BE-B6222182D16F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9066213" y="5464175"/>
            <a:ext cx="584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4AC3F9A-2E40-4AB5-8891-0E7CA33B7948}" type="datetime'''''''''''''Q''''''''''''''''4'''''''''''''' ''2''''0''23''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Q4 2023</a:t>
            </a:fld>
            <a:endParaRPr lang="en-US" sz="1200">
              <a:cs typeface="+mn-cs"/>
            </a:endParaRPr>
          </a:p>
        </p:txBody>
      </p:sp>
      <p:sp>
        <p:nvSpPr>
          <p:cNvPr id="63" name="Text Placeholder 13">
            <a:extLst>
              <a:ext uri="{FF2B5EF4-FFF2-40B4-BE49-F238E27FC236}">
                <a16:creationId xmlns:a16="http://schemas.microsoft.com/office/drawing/2014/main" id="{EEB26395-54FC-DC2F-FEE3-FCC6821D8C86}"/>
              </a:ext>
            </a:extLst>
          </p:cNvPr>
          <p:cNvSpPr>
            <a:spLocks/>
          </p:cNvSpPr>
          <p:nvPr>
            <p:custDataLst>
              <p:tags r:id="rId20"/>
            </p:custDataLst>
          </p:nvPr>
        </p:nvSpPr>
        <p:spPr bwMode="gray">
          <a:xfrm>
            <a:off x="10158413" y="4548188"/>
            <a:ext cx="4175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C04E538-1142-4246-BF69-45F933A77ED9}" type="datetime'''''''''''1'',''''''1''''''''''''''''''''''''''''7''''''''''1'">
              <a:rPr lang="en-US" altLang="en-US" sz="1200" smtClean="0">
                <a:solidFill>
                  <a:schemeClr val="bg1"/>
                </a:solidFill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1,171</a:t>
            </a:fld>
            <a:endParaRPr lang="en-US" sz="1200">
              <a:solidFill>
                <a:schemeClr val="bg1"/>
              </a:solidFill>
              <a:cs typeface="+mn-cs"/>
            </a:endParaRPr>
          </a:p>
        </p:txBody>
      </p:sp>
      <p:sp>
        <p:nvSpPr>
          <p:cNvPr id="65" name="Text Placeholder 13">
            <a:extLst>
              <a:ext uri="{FF2B5EF4-FFF2-40B4-BE49-F238E27FC236}">
                <a16:creationId xmlns:a16="http://schemas.microsoft.com/office/drawing/2014/main" id="{A7106DA6-30CA-6C93-507F-A298E1797F1E}"/>
              </a:ext>
            </a:extLst>
          </p:cNvPr>
          <p:cNvSpPr>
            <a:spLocks/>
          </p:cNvSpPr>
          <p:nvPr>
            <p:custDataLst>
              <p:tags r:id="rId21"/>
            </p:custDataLst>
          </p:nvPr>
        </p:nvSpPr>
        <p:spPr bwMode="gray">
          <a:xfrm>
            <a:off x="10215563" y="3433763"/>
            <a:ext cx="3016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0B5EF72-4E66-401C-8971-9F7E7737FF0C}" type="datetime'''''''''''''''''''''''''5''''''''''''''1''''''''''''''''6'''">
              <a:rPr lang="en-US" altLang="en-US" sz="1200" smtClean="0"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516</a:t>
            </a:fld>
            <a:endParaRPr lang="en-US" sz="1200">
              <a:cs typeface="+mn-cs"/>
            </a:endParaRPr>
          </a:p>
        </p:txBody>
      </p:sp>
      <p:sp>
        <p:nvSpPr>
          <p:cNvPr id="66" name="Text Placeholder 13">
            <a:extLst>
              <a:ext uri="{FF2B5EF4-FFF2-40B4-BE49-F238E27FC236}">
                <a16:creationId xmlns:a16="http://schemas.microsoft.com/office/drawing/2014/main" id="{90A355CB-4CF4-5C93-AD48-757463AB07A6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10074275" y="5464175"/>
            <a:ext cx="5842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20FFF48-0EC1-4CFA-A17D-1D9A78315D18}" type="datetime'''Q''''''''''''''4'''''''''''''' ''''2025''''''''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Q4 2025</a:t>
            </a:fld>
            <a:endParaRPr lang="en-US" sz="1200">
              <a:cs typeface="+mn-cs"/>
            </a:endParaRPr>
          </a:p>
        </p:txBody>
      </p:sp>
      <p:sp>
        <p:nvSpPr>
          <p:cNvPr id="69" name="Text Placeholder 13">
            <a:extLst>
              <a:ext uri="{FF2B5EF4-FFF2-40B4-BE49-F238E27FC236}">
                <a16:creationId xmlns:a16="http://schemas.microsoft.com/office/drawing/2014/main" id="{C9A985A9-1C3A-150F-89EB-FB76F772A11C}"/>
              </a:ext>
            </a:extLst>
          </p:cNvPr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8137525" y="4818063"/>
            <a:ext cx="8191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5B414174-2F4E-4360-BF17-6E70120EEC69}" type="datetime'''A''''''''''s''ia-E''u''''''''''''''''r''''''''''op''''''e'''">
              <a:rPr lang="en-US" altLang="en-US" sz="1200" smtClean="0">
                <a:cs typeface="+mn-cs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Asia-Europe</a:t>
            </a:fld>
            <a:endParaRPr lang="en-US" sz="1200">
              <a:cs typeface="+mn-cs"/>
            </a:endParaRPr>
          </a:p>
        </p:txBody>
      </p:sp>
      <p:sp>
        <p:nvSpPr>
          <p:cNvPr id="70" name="Text Placeholder 13">
            <a:extLst>
              <a:ext uri="{FF2B5EF4-FFF2-40B4-BE49-F238E27FC236}">
                <a16:creationId xmlns:a16="http://schemas.microsoft.com/office/drawing/2014/main" id="{E02AA9ED-A41D-B6C7-7372-D7438F883F76}"/>
              </a:ext>
            </a:extLst>
          </p:cNvPr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8137525" y="3997325"/>
            <a:ext cx="8191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7FE410B5-5AE0-424E-8AB9-BC2AE613DEE1}" type="datetime'''''''''''''E''u''''r''''''o''pe''''''-''A''''s''i''''''''''a'">
              <a:rPr lang="en-US" altLang="en-US" sz="1200" smtClean="0">
                <a:cs typeface="+mn-cs"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Europe-Asia</a:t>
            </a:fld>
            <a:endParaRPr lang="en-US" sz="1200"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55EB4BF-2FC1-ED9E-36F7-10A3AA1FD75F}"/>
              </a:ext>
            </a:extLst>
          </p:cNvPr>
          <p:cNvSpPr txBox="1"/>
          <p:nvPr/>
        </p:nvSpPr>
        <p:spPr>
          <a:xfrm>
            <a:off x="9159875" y="2698750"/>
            <a:ext cx="442913" cy="22701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/>
              <a:t>1.6x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10E30C4-A5C2-F6CB-4037-FD8868A9D68B}"/>
              </a:ext>
            </a:extLst>
          </p:cNvPr>
          <p:cNvCxnSpPr>
            <a:cxnSpLocks/>
          </p:cNvCxnSpPr>
          <p:nvPr/>
        </p:nvCxnSpPr>
        <p:spPr>
          <a:xfrm>
            <a:off x="9755188" y="2809875"/>
            <a:ext cx="317500" cy="0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3986F6F5-1CD0-20A6-87E6-D7790A0D3513}"/>
              </a:ext>
            </a:extLst>
          </p:cNvPr>
          <p:cNvSpPr txBox="1"/>
          <p:nvPr/>
        </p:nvSpPr>
        <p:spPr>
          <a:xfrm>
            <a:off x="10186988" y="2698750"/>
            <a:ext cx="442913" cy="22701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/>
              <a:t>2.3x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6BDAC2C-EE78-345B-1647-05BFC41BC373}"/>
              </a:ext>
            </a:extLst>
          </p:cNvPr>
          <p:cNvCxnSpPr>
            <a:cxnSpLocks/>
          </p:cNvCxnSpPr>
          <p:nvPr/>
        </p:nvCxnSpPr>
        <p:spPr>
          <a:xfrm>
            <a:off x="8074025" y="2447925"/>
            <a:ext cx="320833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8E4EFEF5-07DB-0929-5438-1BD6FEBADD6B}"/>
              </a:ext>
            </a:extLst>
          </p:cNvPr>
          <p:cNvSpPr/>
          <p:nvPr/>
        </p:nvSpPr>
        <p:spPr>
          <a:xfrm>
            <a:off x="8999403" y="2297906"/>
            <a:ext cx="1519238" cy="300038"/>
          </a:xfrm>
          <a:prstGeom prst="rect">
            <a:avLst/>
          </a:prstGeom>
          <a:solidFill>
            <a:schemeClr val="bg1"/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t"/>
          <a:lstStyle/>
          <a:p>
            <a:pPr algn="ctr"/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Europe-Asia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5958518-673F-100F-04F6-C84589B49A06}"/>
              </a:ext>
            </a:extLst>
          </p:cNvPr>
          <p:cNvSpPr txBox="1"/>
          <p:nvPr/>
        </p:nvSpPr>
        <p:spPr>
          <a:xfrm>
            <a:off x="4457700" y="2738438"/>
            <a:ext cx="798512" cy="260350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 b="1"/>
              <a:t>Ratio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3C47B9C-6AE4-2C6E-A231-FD93A6CEDE0D}"/>
              </a:ext>
            </a:extLst>
          </p:cNvPr>
          <p:cNvSpPr txBox="1"/>
          <p:nvPr/>
        </p:nvSpPr>
        <p:spPr>
          <a:xfrm>
            <a:off x="8108950" y="2709863"/>
            <a:ext cx="798512" cy="260350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 b="1"/>
              <a:t>Ratio</a:t>
            </a:r>
          </a:p>
        </p:txBody>
      </p:sp>
      <p:sp>
        <p:nvSpPr>
          <p:cNvPr id="25" name="Speech Bubble: Rectangle 19">
            <a:extLst>
              <a:ext uri="{FF2B5EF4-FFF2-40B4-BE49-F238E27FC236}">
                <a16:creationId xmlns:a16="http://schemas.microsoft.com/office/drawing/2014/main" id="{CC3F2A6E-19D2-BD5A-41B6-AE57BC1DF233}"/>
              </a:ext>
            </a:extLst>
          </p:cNvPr>
          <p:cNvSpPr/>
          <p:nvPr/>
        </p:nvSpPr>
        <p:spPr>
          <a:xfrm>
            <a:off x="7431088" y="6960524"/>
            <a:ext cx="2490784" cy="547425"/>
          </a:xfrm>
          <a:prstGeom prst="wedgeRectCallout">
            <a:avLst>
              <a:gd name="adj1" fmla="val -33977"/>
              <a:gd name="adj2" fmla="val -19074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Write something about growth of EUR to </a:t>
            </a:r>
            <a:r>
              <a:rPr lang="en-US" sz="1400" b="1" err="1">
                <a:solidFill>
                  <a:schemeClr val="bg1"/>
                </a:solidFill>
              </a:rPr>
              <a:t>N.America</a:t>
            </a:r>
            <a:r>
              <a:rPr lang="en-US" sz="14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9DC63F-436C-3233-9731-27F90A40FB22}"/>
              </a:ext>
            </a:extLst>
          </p:cNvPr>
          <p:cNvSpPr txBox="1"/>
          <p:nvPr/>
        </p:nvSpPr>
        <p:spPr>
          <a:xfrm>
            <a:off x="4921135" y="-94765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B5FDEA-B516-DDFF-6370-0DAD6A5CA009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</p:spTree>
    <p:extLst>
      <p:ext uri="{BB962C8B-B14F-4D97-AF65-F5344CB8AC3E}">
        <p14:creationId xmlns:p14="http://schemas.microsoft.com/office/powerpoint/2010/main" val="3757568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17502-49A6-4AA8-7BBE-59593FE49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55DCD84-8E7A-1CE9-86CF-4FD9E4583FD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606" imgH="608" progId="TCLayout.ActiveDocument.1">
                  <p:embed/>
                </p:oleObj>
              </mc:Choice>
              <mc:Fallback>
                <p:oleObj name="think-cell Slide" r:id="rId19" imgW="606" imgH="60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55DCD84-8E7A-1CE9-86CF-4FD9E4583F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128255-56EC-7F91-FE44-8E80D1A10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6105D6-B385-EE1C-EB92-508BD947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728663"/>
            <a:ext cx="11825400" cy="576000"/>
          </a:xfrm>
        </p:spPr>
        <p:txBody>
          <a:bodyPr vert="horz" rIns="72000"/>
          <a:lstStyle/>
          <a:p>
            <a:r>
              <a:rPr lang="en-US" dirty="0">
                <a:solidFill>
                  <a:schemeClr val="accent1"/>
                </a:solidFill>
              </a:rPr>
              <a:t>Reminder:</a:t>
            </a:r>
            <a:r>
              <a:rPr lang="en-US" dirty="0"/>
              <a:t> 2025 growth figures vary between market sources – heavily influenced by e-commerce, </a:t>
            </a:r>
            <a:r>
              <a:rPr lang="en-US" dirty="0" err="1"/>
              <a:t>ACMI</a:t>
            </a:r>
            <a:r>
              <a:rPr lang="en-US" dirty="0"/>
              <a:t>/charters, and the unit of measure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D376FDFA-A467-BB1D-D482-3E79711DCD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Note: 1) Capacity analysis includes WB/NB freighters and WB passenger aircraft only; 2) Excluded airlines include (in order of absolute growth) Atlas, Kalitta, SF Airlines, </a:t>
            </a:r>
            <a:r>
              <a:rPr lang="en-US" err="1"/>
              <a:t>MyFreighter</a:t>
            </a:r>
            <a:r>
              <a:rPr lang="en-US"/>
              <a:t>, Central Airlines, National Airlines, Air Atlanta, China Central Airlines, Rom Cargo, One Air, Beijing Capital and 5 smaller carriers; 3) Flights between ANC and the USA counted as international; Source: Rotate Live Capacity; Rotate Air Demand; Rotate analysis (March 2026)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B8B4FBD0-1282-89A5-13ED-FA8F8D2D11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1837" y="2606063"/>
            <a:ext cx="3312000" cy="822937"/>
          </a:xfrm>
        </p:spPr>
        <p:txBody>
          <a:bodyPr/>
          <a:lstStyle/>
          <a:p>
            <a:pPr marL="0" indent="0">
              <a:buNone/>
            </a:pP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Not accounting for e-commerce has </a:t>
            </a:r>
            <a:br>
              <a:rPr lang="en-US" sz="1200" b="1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a 2 p.p. impact on growth figures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1D0329FD-1CC6-EA4A-F33F-A6F7CFAD11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E-commerce capture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F92D175-DBBE-5E3F-A3F7-0B2EC5A491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04281" y="2606063"/>
            <a:ext cx="3312000" cy="822937"/>
          </a:xfrm>
        </p:spPr>
        <p:txBody>
          <a:bodyPr vert="horz" lIns="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Fast-growing charter, ACMI and e-commerce carriers bring up global average growth figures by ~2 p.p.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10EDAAA2-200E-816D-298A-4339C1A678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Carrier coverage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E16950D4-34CF-BC6E-F8FE-C884B67B3C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76725" y="2606063"/>
            <a:ext cx="3312000" cy="822937"/>
          </a:xfrm>
        </p:spPr>
        <p:txBody>
          <a:bodyPr vert="horz" lIns="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Measuring capacity (and demand) in </a:t>
            </a:r>
            <a:r>
              <a:rPr lang="en-US" sz="1200" b="1" err="1">
                <a:solidFill>
                  <a:schemeClr val="bg1">
                    <a:lumMod val="50000"/>
                  </a:schemeClr>
                </a:solidFill>
              </a:rPr>
              <a:t>tonnes</a:t>
            </a: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en-US" sz="1200" b="1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or ATKs/FTKs will have a ~1 p.p. impact on growth rates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3309032F-042E-51B5-A7F7-B03261142C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Unit of measure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E227C84-8AF9-20BA-19C9-D77475F41C80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985838" y="4121150"/>
          <a:ext cx="2576512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FDA34516-3E4E-8CB7-2235-C76077BD691D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238250" y="5768981"/>
            <a:ext cx="86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>
                <a:cs typeface="+mn-cs"/>
              </a:rPr>
              <a:t>With </a:t>
            </a: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>
                <a:cs typeface="+mn-cs"/>
              </a:rPr>
              <a:t>e-commerce</a:t>
            </a:r>
            <a:endParaRPr lang="en-US" sz="1200">
              <a:cs typeface="+mn-cs"/>
            </a:endParaRP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304AF2C3-B5EE-4303-6879-1B84EF22C6EC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2444750" y="5768975"/>
            <a:ext cx="86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>
                <a:cs typeface="+mn-cs"/>
              </a:rPr>
              <a:t>Without </a:t>
            </a: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>
                <a:cs typeface="+mn-cs"/>
              </a:rPr>
              <a:t>e-commerce</a:t>
            </a:r>
            <a:endParaRPr lang="en-US" sz="1200">
              <a:cs typeface="+mn-cs"/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3C7AFC73-705E-431C-8050-F5859EB55CBD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gray">
          <a:xfrm>
            <a:off x="1487488" y="3995738"/>
            <a:ext cx="3667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9B46786-62B6-4D1D-AB13-C1A619140005}" type="datetime'''''''''8''''''''''''''''.''5''''''''''''''%'''''">
              <a:rPr lang="en-US" altLang="en-US" sz="1200" smtClean="0"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8.5%</a:t>
            </a:fld>
            <a:endParaRPr lang="en-US" sz="1200">
              <a:cs typeface="+mn-cs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33107AB0-2B26-4723-8380-0D0F01F900C2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>
            <a:off x="2693988" y="4352925"/>
            <a:ext cx="3667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56326CC-6380-44B9-BE53-66480F09B4B7}" type="datetime'''''''''''''6''''''''''.5''''''''''''''%'''''">
              <a:rPr lang="en-US" altLang="en-US" sz="1200" smtClean="0"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6.5%</a:t>
            </a:fld>
            <a:endParaRPr lang="en-US" sz="1200">
              <a:cs typeface="+mn-cs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6BA9144-942D-DB37-837B-F752BCBAB332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4659313" y="4121150"/>
          <a:ext cx="292417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56" name="Text Placeholder 13">
            <a:extLst>
              <a:ext uri="{FF2B5EF4-FFF2-40B4-BE49-F238E27FC236}">
                <a16:creationId xmlns:a16="http://schemas.microsoft.com/office/drawing/2014/main" id="{CF8C6815-87F0-AF03-25C3-1863BBBC51C8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5075238" y="5768975"/>
            <a:ext cx="7127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C32A4F8-F106-4DDA-ADC4-ABAAC73D0263}" type="datetime'''A''''ll ai''''''rli''n''e''''''''''''''''''''''''''s''''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All airlines</a:t>
            </a:fld>
            <a:endParaRPr lang="en-US" sz="1200">
              <a:cs typeface="+mn-cs"/>
            </a:endParaRPr>
          </a:p>
        </p:txBody>
      </p:sp>
      <p:sp>
        <p:nvSpPr>
          <p:cNvPr id="57" name="Text Placeholder 13">
            <a:extLst>
              <a:ext uri="{FF2B5EF4-FFF2-40B4-BE49-F238E27FC236}">
                <a16:creationId xmlns:a16="http://schemas.microsoft.com/office/drawing/2014/main" id="{37CC3E6A-017E-0F3C-793A-B726DED38B3D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6132513" y="5768976"/>
            <a:ext cx="135731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4960145-0CF5-49DB-AC1F-886653489C39}" type="datetime'''Excl.'''' cha''rter/'' AC''MI''''/e''''''-c''om''mer''ce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Excl. charter/ ACMI/e-commerce</a:t>
            </a:fld>
            <a:r>
              <a:rPr lang="en-US" altLang="en-US" sz="1200" baseline="30000">
                <a:cs typeface="+mn-cs"/>
              </a:rPr>
              <a:t>2</a:t>
            </a:r>
            <a:endParaRPr lang="en-US" sz="1200" baseline="30000">
              <a:cs typeface="+mn-cs"/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06489A93-7452-410C-97DD-671594F3D4F1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gray">
          <a:xfrm>
            <a:off x="5248275" y="4581525"/>
            <a:ext cx="3667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7A608A9-9639-462D-8E03-717E95D36CA5}" type="datetime'''5''.''''''''''''''''''''''''''''''''''''2%'''''">
              <a:rPr lang="en-US" altLang="en-US" sz="1200" smtClean="0"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5.2%</a:t>
            </a:fld>
            <a:endParaRPr lang="en-US" sz="1200">
              <a:cs typeface="+mn-cs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C9E6E77E-27FA-4DB9-B469-AF55D2F76EC8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gray">
          <a:xfrm>
            <a:off x="6627813" y="4921250"/>
            <a:ext cx="3667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110481E-63A7-407E-AF81-397C79CAE23E}" type="datetime'''''''''''''''3.''''3''''''''''''''''''''%'''''''''''''''''''">
              <a:rPr lang="en-US" altLang="en-US" sz="1200" smtClean="0"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3.3%</a:t>
            </a:fld>
            <a:endParaRPr lang="en-US" sz="1200">
              <a:cs typeface="+mn-cs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3C13C36-F2D0-E03A-61C2-6085BE03BAAE}"/>
              </a:ext>
            </a:extLst>
          </p:cNvPr>
          <p:cNvGraphicFramePr/>
          <p:nvPr>
            <p:custDataLst>
              <p:tags r:id="rId12"/>
            </p:custDataLst>
          </p:nvPr>
        </p:nvGraphicFramePr>
        <p:xfrm>
          <a:off x="8443913" y="4121150"/>
          <a:ext cx="2576512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61" name="Text Placeholder 13">
            <a:extLst>
              <a:ext uri="{FF2B5EF4-FFF2-40B4-BE49-F238E27FC236}">
                <a16:creationId xmlns:a16="http://schemas.microsoft.com/office/drawing/2014/main" id="{728EC753-E4A6-A194-5139-12D063FEE0B2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8869363" y="5768975"/>
            <a:ext cx="5191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74D278C-EE8C-4EDB-9FC7-3800C2651881}" type="datetime'''''T''''''''''''''''o''''''n''''''ne''''''''''''''''''s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Tonnes</a:t>
            </a:fld>
            <a:endParaRPr lang="en-US" sz="1200">
              <a:cs typeface="+mn-cs"/>
            </a:endParaRPr>
          </a:p>
        </p:txBody>
      </p:sp>
      <p:sp>
        <p:nvSpPr>
          <p:cNvPr id="62" name="Text Placeholder 13">
            <a:extLst>
              <a:ext uri="{FF2B5EF4-FFF2-40B4-BE49-F238E27FC236}">
                <a16:creationId xmlns:a16="http://schemas.microsoft.com/office/drawing/2014/main" id="{C2EB4B58-1C6D-767B-C23D-69C78B8E51D3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10117139" y="5768975"/>
            <a:ext cx="434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C8A6DEA-01FC-4D50-A47F-46FC6F4B6201}" type="datetime'''''''''''''''''''''''''''''''''A''''''''TK''''''''''s'''''''">
              <a:rPr lang="en-US" altLang="en-US" sz="1200" smtClean="0"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ATKs</a:t>
            </a:fld>
            <a:r>
              <a:rPr lang="en-US" altLang="en-US" sz="1200" baseline="30000">
                <a:cs typeface="+mn-cs"/>
              </a:rPr>
              <a:t>3</a:t>
            </a:r>
            <a:endParaRPr lang="en-US" sz="1200" baseline="30000">
              <a:cs typeface="+mn-cs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268C4A6D-E272-4EB7-B1E1-AFB9D649D627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gray">
          <a:xfrm>
            <a:off x="8945563" y="4581525"/>
            <a:ext cx="3667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0A3A702-262B-460D-9743-586E6D78710A}" type="datetime'5.''''''''''''''2''''''''''''''''''''''%'''''''''''''''''">
              <a:rPr lang="en-US" altLang="en-US" sz="1200" smtClean="0"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5.2%</a:t>
            </a:fld>
            <a:endParaRPr lang="en-US" sz="1200">
              <a:cs typeface="+mn-cs"/>
            </a:endParaRP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4F857A36-1C9A-4C14-AC0F-4D41B59BE148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gray">
          <a:xfrm>
            <a:off x="10152063" y="4456113"/>
            <a:ext cx="3667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B657349-C33B-49BB-AD52-F7A28B0633F4}" type="datetime'''''''''''''''''5''''''''''''''''.9''''''%'''''">
              <a:rPr lang="en-US" altLang="en-US" sz="1200" smtClean="0">
                <a:effectLst/>
                <a:cs typeface="+mn-cs"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5.9%</a:t>
            </a:fld>
            <a:endParaRPr lang="en-US" sz="1200"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C8F5589-C3FC-29BC-F065-B301FFD6AA48}"/>
              </a:ext>
            </a:extLst>
          </p:cNvPr>
          <p:cNvSpPr txBox="1"/>
          <p:nvPr/>
        </p:nvSpPr>
        <p:spPr>
          <a:xfrm>
            <a:off x="671715" y="3326730"/>
            <a:ext cx="3155400" cy="32176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Air cargo demand growth, 2025 vs. 2024</a:t>
            </a:r>
          </a:p>
          <a:p>
            <a:pPr algn="l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698B4AA-46DA-E6F4-4EBD-A63A45BDFC33}"/>
              </a:ext>
            </a:extLst>
          </p:cNvPr>
          <p:cNvSpPr txBox="1"/>
          <p:nvPr/>
        </p:nvSpPr>
        <p:spPr>
          <a:xfrm>
            <a:off x="4386440" y="3326730"/>
            <a:ext cx="3316357" cy="32176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 capacity growth</a:t>
            </a:r>
            <a:r>
              <a:rPr lang="en-US" sz="1200" b="1" baseline="3000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, 2025 vs. 2024</a:t>
            </a:r>
          </a:p>
          <a:p>
            <a:pPr algn="l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% (measured in tonnes)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4E1FB0E-CF71-005D-03F6-D32E78735521}"/>
              </a:ext>
            </a:extLst>
          </p:cNvPr>
          <p:cNvSpPr txBox="1"/>
          <p:nvPr/>
        </p:nvSpPr>
        <p:spPr>
          <a:xfrm>
            <a:off x="8072368" y="3326730"/>
            <a:ext cx="3316357" cy="32176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 capacity growth</a:t>
            </a:r>
            <a:r>
              <a:rPr lang="en-US" sz="1200" b="1" baseline="3000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, 2025 vs. 2024</a:t>
            </a:r>
          </a:p>
          <a:p>
            <a:pPr algn="l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5255E59-0483-5D1E-225A-DFB5D930BD9D}"/>
              </a:ext>
            </a:extLst>
          </p:cNvPr>
          <p:cNvSpPr/>
          <p:nvPr/>
        </p:nvSpPr>
        <p:spPr>
          <a:xfrm>
            <a:off x="3353775" y="4149667"/>
            <a:ext cx="1464870" cy="542460"/>
          </a:xfrm>
          <a:prstGeom prst="rect">
            <a:avLst/>
          </a:prstGeom>
          <a:noFill/>
          <a:ln w="9525">
            <a:noFill/>
            <a:prstDash val="solid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b"/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In contrast, e-commerce has grown 20%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and is 17% of total tonnes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B694D25-FB74-8000-BE0C-9EE04C1CC95B}"/>
              </a:ext>
            </a:extLst>
          </p:cNvPr>
          <p:cNvSpPr/>
          <p:nvPr/>
        </p:nvSpPr>
        <p:spPr>
          <a:xfrm>
            <a:off x="6044618" y="4149667"/>
            <a:ext cx="1466673" cy="542460"/>
          </a:xfrm>
          <a:prstGeom prst="rect">
            <a:avLst/>
          </a:prstGeom>
          <a:noFill/>
          <a:ln w="9525">
            <a:noFill/>
            <a:prstDash val="solid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b"/>
          <a:lstStyle/>
          <a:p>
            <a:pPr algn="ctr"/>
            <a:r>
              <a:rPr lang="nl-NL" sz="1200" dirty="0">
                <a:solidFill>
                  <a:schemeClr val="bg1">
                    <a:lumMod val="50000"/>
                  </a:schemeClr>
                </a:solidFill>
              </a:rPr>
              <a:t>In contrast, </a:t>
            </a:r>
            <a:r>
              <a:rPr lang="nl-NL" sz="1200" dirty="0" err="1">
                <a:solidFill>
                  <a:schemeClr val="bg1">
                    <a:lumMod val="50000"/>
                  </a:schemeClr>
                </a:solidFill>
              </a:rPr>
              <a:t>growth</a:t>
            </a:r>
            <a:r>
              <a:rPr lang="nl-NL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sz="1200" dirty="0" err="1">
                <a:solidFill>
                  <a:schemeClr val="bg1">
                    <a:lumMod val="50000"/>
                  </a:schemeClr>
                </a:solidFill>
              </a:rPr>
              <a:t>rate</a:t>
            </a:r>
            <a:r>
              <a:rPr lang="nl-NL" sz="12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nl-NL" sz="1200" dirty="0" err="1">
                <a:solidFill>
                  <a:schemeClr val="bg1">
                    <a:lumMod val="50000"/>
                  </a:schemeClr>
                </a:solidFill>
              </a:rPr>
              <a:t>excluded</a:t>
            </a:r>
            <a:r>
              <a:rPr lang="nl-NL" sz="1200" dirty="0">
                <a:solidFill>
                  <a:schemeClr val="bg1">
                    <a:lumMod val="50000"/>
                  </a:schemeClr>
                </a:solidFill>
              </a:rPr>
              <a:t> carriers is 32%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E47141-4FAB-8373-D0B0-25CD2928418E}"/>
              </a:ext>
            </a:extLst>
          </p:cNvPr>
          <p:cNvCxnSpPr>
            <a:cxnSpLocks/>
          </p:cNvCxnSpPr>
          <p:nvPr/>
        </p:nvCxnSpPr>
        <p:spPr>
          <a:xfrm>
            <a:off x="6799986" y="4705372"/>
            <a:ext cx="0" cy="16042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312728-255D-9DD1-5142-AF3178AA54BA}"/>
              </a:ext>
            </a:extLst>
          </p:cNvPr>
          <p:cNvCxnSpPr>
            <a:cxnSpLocks/>
          </p:cNvCxnSpPr>
          <p:nvPr/>
        </p:nvCxnSpPr>
        <p:spPr>
          <a:xfrm flipH="1">
            <a:off x="3086387" y="4409608"/>
            <a:ext cx="27867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B3D63EF-94D8-AD54-25C8-2B1549487A37}"/>
              </a:ext>
            </a:extLst>
          </p:cNvPr>
          <p:cNvSpPr/>
          <p:nvPr/>
        </p:nvSpPr>
        <p:spPr>
          <a:xfrm>
            <a:off x="9754120" y="-706823"/>
            <a:ext cx="2532610" cy="6103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/>
              <a:t>Keep &gt; as education?</a:t>
            </a:r>
            <a:br>
              <a:rPr lang="en-US" sz="1400" b="1"/>
            </a:br>
            <a:r>
              <a:rPr lang="en-US" sz="1400" b="1"/>
              <a:t> Can rewrite the title a bit… </a:t>
            </a:r>
          </a:p>
        </p:txBody>
      </p:sp>
    </p:spTree>
    <p:extLst>
      <p:ext uri="{BB962C8B-B14F-4D97-AF65-F5344CB8AC3E}">
        <p14:creationId xmlns:p14="http://schemas.microsoft.com/office/powerpoint/2010/main" val="848734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88010BF-07DB-4D92-45D3-AC2D951C242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78101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8010BF-07DB-4D92-45D3-AC2D951C24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1D5218-5A5A-B7F2-9B80-A9789D8F7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89" y="6354543"/>
            <a:ext cx="406640" cy="365125"/>
          </a:xfrm>
        </p:spPr>
        <p:txBody>
          <a:bodyPr/>
          <a:lstStyle/>
          <a:p>
            <a:fld id="{841DEC9B-B29C-476C-B409-066A15213313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CB4730A-77EF-0C7A-C79B-3D71F4CB5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3A80F6-25F3-DA97-619F-247F79B46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775" y="3003085"/>
            <a:ext cx="5886450" cy="576263"/>
          </a:xfrm>
        </p:spPr>
        <p:txBody>
          <a:bodyPr vert="horz" anchor="b"/>
          <a:lstStyle/>
          <a:p>
            <a:r>
              <a:rPr lang="en-US"/>
              <a:t>Rotate helps you make </a:t>
            </a:r>
            <a:br>
              <a:rPr lang="en-US"/>
            </a:br>
            <a:r>
              <a:rPr lang="en-US">
                <a:solidFill>
                  <a:schemeClr val="accent1"/>
                </a:solidFill>
              </a:rPr>
              <a:t>better commercial decisions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718D03-77DD-09A7-C502-71303BC9A7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52775" y="3579348"/>
            <a:ext cx="5886450" cy="1333500"/>
          </a:xfrm>
        </p:spPr>
        <p:txBody>
          <a:bodyPr/>
          <a:lstStyle/>
          <a:p>
            <a:r>
              <a:rPr lang="en-US"/>
              <a:t>Software | Data | Consulting</a:t>
            </a:r>
          </a:p>
        </p:txBody>
      </p:sp>
    </p:spTree>
    <p:extLst>
      <p:ext uri="{BB962C8B-B14F-4D97-AF65-F5344CB8AC3E}">
        <p14:creationId xmlns:p14="http://schemas.microsoft.com/office/powerpoint/2010/main" val="2964150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1EBEE48-7F95-6750-BBFA-B111F724B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9D5414D7-8A62-0215-F765-73217C8296F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9D5414D7-8A62-0215-F765-73217C8296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9F251B9-515B-EF9E-CC4B-21D70C55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728663"/>
            <a:ext cx="6268296" cy="576000"/>
          </a:xfrm>
        </p:spPr>
        <p:txBody>
          <a:bodyPr vert="horz" rIns="72000"/>
          <a:lstStyle/>
          <a:p>
            <a:r>
              <a:rPr lang="en-GB">
                <a:latin typeface="+mn-lt"/>
              </a:rPr>
              <a:t>We are Rotate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2F84B-8E7D-1201-1393-0AF88D0B71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8AD69A-6863-4E16-2356-468BDFBF4A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2800" y="1741718"/>
            <a:ext cx="8309313" cy="4284000"/>
          </a:xfrm>
        </p:spPr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en-US" sz="1600">
                <a:solidFill>
                  <a:srgbClr val="000000"/>
                </a:solidFill>
              </a:rPr>
              <a:t>Rotate helps key players across the global air cargo and logistics industry </a:t>
            </a:r>
            <a:r>
              <a:rPr lang="en-GB" sz="1600">
                <a:solidFill>
                  <a:srgbClr val="000000"/>
                </a:solidFill>
              </a:rPr>
              <a:t>to improve results through </a:t>
            </a:r>
            <a:r>
              <a:rPr lang="en-US" sz="1600">
                <a:solidFill>
                  <a:srgbClr val="000000"/>
                </a:solidFill>
              </a:rPr>
              <a:t>better commercial and strategic decisions. We provide cloud-based software and analytics, world-leading market data, and data-driven strategy consulting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1600">
                <a:solidFill>
                  <a:srgbClr val="000000"/>
                </a:solidFill>
              </a:rPr>
              <a:t>Our clients include top-tier airlines, airports, freight forwarders, governments, shippers, investors, and other industry stakeholders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1600">
                <a:solidFill>
                  <a:srgbClr val="000000"/>
                </a:solidFill>
              </a:rPr>
              <a:t>Founded in 2022 by a core team of former Seabury aviation strategy consultants, Rotate has offices in the Netherlands and Malaysia. Our diverse team of 60+ professionals uniquely blends air cargo and strategy consulting expertise with software engineering</a:t>
            </a:r>
            <a:endParaRPr lang="en-US" sz="1600"/>
          </a:p>
          <a:p>
            <a:pPr marL="0" indent="0">
              <a:spcAft>
                <a:spcPts val="1800"/>
              </a:spcAft>
              <a:buNone/>
            </a:pPr>
            <a:r>
              <a:rPr lang="en-US" sz="1600" i="0">
                <a:solidFill>
                  <a:srgbClr val="000000"/>
                </a:solidFill>
                <a:effectLst/>
              </a:rPr>
              <a:t>We build things that matter. We are passionate about air cargo and believe there is huge potential to turn data into action and create practical solutions and strategies that deliver results</a:t>
            </a:r>
          </a:p>
        </p:txBody>
      </p:sp>
      <p:cxnSp>
        <p:nvCxnSpPr>
          <p:cNvPr id="9" name="Rechte verbindingslijn 58">
            <a:extLst>
              <a:ext uri="{FF2B5EF4-FFF2-40B4-BE49-F238E27FC236}">
                <a16:creationId xmlns:a16="http://schemas.microsoft.com/office/drawing/2014/main" id="{A8700CF5-696A-65F0-5C53-30638A89287B}"/>
              </a:ext>
            </a:extLst>
          </p:cNvPr>
          <p:cNvCxnSpPr>
            <a:cxnSpLocks/>
          </p:cNvCxnSpPr>
          <p:nvPr/>
        </p:nvCxnSpPr>
        <p:spPr>
          <a:xfrm flipH="1" flipV="1">
            <a:off x="0" y="1361245"/>
            <a:ext cx="8279803" cy="1004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0D42FA3-EADF-0CB6-D9A3-466071D2D2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8077" y="1256306"/>
            <a:ext cx="608597" cy="209878"/>
          </a:xfrm>
          <a:prstGeom prst="rect">
            <a:avLst/>
          </a:prstGeom>
        </p:spPr>
      </p:pic>
      <p:pic>
        <p:nvPicPr>
          <p:cNvPr id="21" name="Picture 20" descr="A group of people wearing aprons standing in front of a table with food&#10;&#10;AI-generated content may be incorrect.">
            <a:extLst>
              <a:ext uri="{FF2B5EF4-FFF2-40B4-BE49-F238E27FC236}">
                <a16:creationId xmlns:a16="http://schemas.microsoft.com/office/drawing/2014/main" id="{4A25399A-F56D-0B0E-6B3C-93470E7631A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51397" y="0"/>
            <a:ext cx="979488" cy="99778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D6091DF-B824-B2EF-D14C-367C67278DB4}"/>
              </a:ext>
            </a:extLst>
          </p:cNvPr>
          <p:cNvPicPr>
            <a:picLocks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7420" y="970170"/>
            <a:ext cx="979488" cy="985439"/>
          </a:xfrm>
          <a:prstGeom prst="rect">
            <a:avLst/>
          </a:prstGeom>
        </p:spPr>
      </p:pic>
      <p:pic>
        <p:nvPicPr>
          <p:cNvPr id="37" name="Picture 36" descr="A group of people in snow gear&#10;&#10;Description automatically generated">
            <a:extLst>
              <a:ext uri="{FF2B5EF4-FFF2-40B4-BE49-F238E27FC236}">
                <a16:creationId xmlns:a16="http://schemas.microsoft.com/office/drawing/2014/main" id="{BC157F0B-B379-C7F0-5800-E317925CB89A}"/>
              </a:ext>
            </a:extLst>
          </p:cNvPr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7420" y="1949383"/>
            <a:ext cx="979488" cy="985439"/>
          </a:xfrm>
          <a:prstGeom prst="rect">
            <a:avLst/>
          </a:prstGeom>
        </p:spPr>
      </p:pic>
      <p:pic>
        <p:nvPicPr>
          <p:cNvPr id="39" name="Picture 38" descr="A person in a window&#10;&#10;Description automatically generated">
            <a:extLst>
              <a:ext uri="{FF2B5EF4-FFF2-40B4-BE49-F238E27FC236}">
                <a16:creationId xmlns:a16="http://schemas.microsoft.com/office/drawing/2014/main" id="{C46CFD82-126C-FE5F-19A5-27C69E6CF1FB}"/>
              </a:ext>
            </a:extLst>
          </p:cNvPr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7420" y="2933498"/>
            <a:ext cx="979488" cy="985439"/>
          </a:xfrm>
          <a:prstGeom prst="rect">
            <a:avLst/>
          </a:prstGeom>
        </p:spPr>
      </p:pic>
      <p:pic>
        <p:nvPicPr>
          <p:cNvPr id="40" name="Picture 39" descr="A person sitting at a table with beer bottles and a glass of beer&#10;&#10;Description automatically generated">
            <a:extLst>
              <a:ext uri="{FF2B5EF4-FFF2-40B4-BE49-F238E27FC236}">
                <a16:creationId xmlns:a16="http://schemas.microsoft.com/office/drawing/2014/main" id="{D79A7036-EC05-815B-021F-45DCC857727E}"/>
              </a:ext>
            </a:extLst>
          </p:cNvPr>
          <p:cNvPicPr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7420" y="3913499"/>
            <a:ext cx="979488" cy="985439"/>
          </a:xfrm>
          <a:prstGeom prst="rect">
            <a:avLst/>
          </a:prstGeom>
        </p:spPr>
      </p:pic>
      <p:pic>
        <p:nvPicPr>
          <p:cNvPr id="41" name="Picture 40" descr="A person jumping in a field of purple flowers&#10;&#10;Description automatically generated">
            <a:extLst>
              <a:ext uri="{FF2B5EF4-FFF2-40B4-BE49-F238E27FC236}">
                <a16:creationId xmlns:a16="http://schemas.microsoft.com/office/drawing/2014/main" id="{5F46F63B-F549-0CC9-5365-CD87649A2A5E}"/>
              </a:ext>
            </a:extLst>
          </p:cNvPr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1397" y="977472"/>
            <a:ext cx="979488" cy="98543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23CBE30-7977-3E86-E62C-0FA37F8FFE4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1909" y="4895138"/>
            <a:ext cx="979488" cy="978533"/>
          </a:xfrm>
          <a:prstGeom prst="rect">
            <a:avLst/>
          </a:prstGeom>
        </p:spPr>
      </p:pic>
      <p:pic>
        <p:nvPicPr>
          <p:cNvPr id="48" name="Picture 47" descr="A person wearing sunglasses and backpack standing on a hill&#10;&#10;Description automatically generated">
            <a:extLst>
              <a:ext uri="{FF2B5EF4-FFF2-40B4-BE49-F238E27FC236}">
                <a16:creationId xmlns:a16="http://schemas.microsoft.com/office/drawing/2014/main" id="{A32CFDA1-BD19-54E1-7B3E-FBF82C70E56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397" y="4886626"/>
            <a:ext cx="979488" cy="977519"/>
          </a:xfrm>
          <a:prstGeom prst="rect">
            <a:avLst/>
          </a:prstGeom>
        </p:spPr>
      </p:pic>
      <p:pic>
        <p:nvPicPr>
          <p:cNvPr id="50" name="Picture 49" descr="A person in a suit and tie&#10;&#10;Description automatically generated">
            <a:extLst>
              <a:ext uri="{FF2B5EF4-FFF2-40B4-BE49-F238E27FC236}">
                <a16:creationId xmlns:a16="http://schemas.microsoft.com/office/drawing/2014/main" id="{F03D81E9-AA41-9778-441D-3705EE95424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1909" y="5873771"/>
            <a:ext cx="979488" cy="985439"/>
          </a:xfrm>
          <a:prstGeom prst="rect">
            <a:avLst/>
          </a:prstGeom>
        </p:spPr>
      </p:pic>
      <p:pic>
        <p:nvPicPr>
          <p:cNvPr id="56" name="Picture 55" descr="A person in a green sweater&#10;&#10;Description automatically generated">
            <a:extLst>
              <a:ext uri="{FF2B5EF4-FFF2-40B4-BE49-F238E27FC236}">
                <a16:creationId xmlns:a16="http://schemas.microsoft.com/office/drawing/2014/main" id="{A948AF29-3D00-6335-9896-9154DDEBB9D4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397" y="1956684"/>
            <a:ext cx="979488" cy="9775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F490040-78BD-64E2-B5EA-80A0DF1FFF75}"/>
              </a:ext>
            </a:extLst>
          </p:cNvPr>
          <p:cNvPicPr>
            <a:picLocks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1909" y="0"/>
            <a:ext cx="979488" cy="98543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0108E3D-CA03-B0CC-0040-2FBFA7B31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1397" y="3913499"/>
            <a:ext cx="979488" cy="97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C2F01B8-D8D8-0006-F27D-9978EF6793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1909" y="2934708"/>
            <a:ext cx="979488" cy="97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3E7285A-BE2A-915C-33A4-D4E776BAE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1909" y="971380"/>
            <a:ext cx="979488" cy="97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FFE4EA0E-8C37-5CC7-33B1-955E1000E4E0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71909" y="3914710"/>
            <a:ext cx="979488" cy="977531"/>
          </a:xfrm>
          <a:prstGeom prst="rect">
            <a:avLst/>
          </a:prstGeom>
        </p:spPr>
      </p:pic>
      <p:pic>
        <p:nvPicPr>
          <p:cNvPr id="19" name="Picture 18" descr="A group of people cooking in a kitchen&#10;&#10;AI-generated content may be incorrect.">
            <a:extLst>
              <a:ext uri="{FF2B5EF4-FFF2-40B4-BE49-F238E27FC236}">
                <a16:creationId xmlns:a16="http://schemas.microsoft.com/office/drawing/2014/main" id="{747E1218-CAB3-C70B-0C83-7FA884067550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10251397" y="5865261"/>
            <a:ext cx="979488" cy="991430"/>
          </a:xfrm>
          <a:prstGeom prst="rect">
            <a:avLst/>
          </a:prstGeom>
        </p:spPr>
      </p:pic>
      <p:pic>
        <p:nvPicPr>
          <p:cNvPr id="23" name="Picture 22" descr="A person posing for a picture&#10;&#10;AI-generated content may be incorrect.">
            <a:extLst>
              <a:ext uri="{FF2B5EF4-FFF2-40B4-BE49-F238E27FC236}">
                <a16:creationId xmlns:a16="http://schemas.microsoft.com/office/drawing/2014/main" id="{ECBD4F3C-545E-8F08-1334-714CF064F75C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4"/>
          <a:stretch>
            <a:fillRect/>
          </a:stretch>
        </p:blipFill>
        <p:spPr>
          <a:xfrm rot="16200000">
            <a:off x="11220476" y="-993"/>
            <a:ext cx="985439" cy="987425"/>
          </a:xfrm>
          <a:prstGeom prst="rect">
            <a:avLst/>
          </a:prstGeom>
        </p:spPr>
      </p:pic>
      <p:pic>
        <p:nvPicPr>
          <p:cNvPr id="27" name="Picture 26" descr="A person standing in front of a brown wall&#10;&#10;AI-generated content may be incorrect.">
            <a:extLst>
              <a:ext uri="{FF2B5EF4-FFF2-40B4-BE49-F238E27FC236}">
                <a16:creationId xmlns:a16="http://schemas.microsoft.com/office/drawing/2014/main" id="{783FE2D2-29B1-4459-0AEE-F9D961BD5995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27420" y="4893928"/>
            <a:ext cx="979488" cy="978533"/>
          </a:xfrm>
          <a:prstGeom prst="rect">
            <a:avLst/>
          </a:prstGeom>
        </p:spPr>
      </p:pic>
      <p:pic>
        <p:nvPicPr>
          <p:cNvPr id="14" name="Picture 13" descr="A person standing in front of a body of water&#10;&#10;AI-generated content may be incorrect.">
            <a:extLst>
              <a:ext uri="{FF2B5EF4-FFF2-40B4-BE49-F238E27FC236}">
                <a16:creationId xmlns:a16="http://schemas.microsoft.com/office/drawing/2014/main" id="{578C177D-F81C-BB85-583F-E3D1CA13FF24}"/>
              </a:ext>
            </a:extLst>
          </p:cNvPr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71909" y="1950593"/>
            <a:ext cx="979488" cy="976726"/>
          </a:xfrm>
          <a:prstGeom prst="rect">
            <a:avLst/>
          </a:prstGeom>
          <a:ln>
            <a:noFill/>
          </a:ln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65BFBA0-0A8D-28F9-63D2-BB54C183D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5"/>
          <a:stretch>
            <a:fillRect/>
          </a:stretch>
        </p:blipFill>
        <p:spPr bwMode="auto">
          <a:xfrm>
            <a:off x="10251397" y="2933498"/>
            <a:ext cx="979488" cy="97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C99D22F-190C-C944-649B-B8B915FFD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27420" y="5872561"/>
            <a:ext cx="979488" cy="9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1D274D-D08C-4168-5790-B58AF596B00C}"/>
              </a:ext>
            </a:extLst>
          </p:cNvPr>
          <p:cNvSpPr/>
          <p:nvPr/>
        </p:nvSpPr>
        <p:spPr>
          <a:xfrm>
            <a:off x="9659389" y="4003"/>
            <a:ext cx="2532610" cy="6103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/>
              <a:t>Skip for presentation – but keep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3420645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5DD73-287B-1AEB-3B10-68981C25E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936D4D3-D0AA-B5A7-007B-87F88E0BF2B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6" imgH="608" progId="TCLayout.ActiveDocument.1">
                  <p:embed/>
                </p:oleObj>
              </mc:Choice>
              <mc:Fallback>
                <p:oleObj name="think-cell Slide" r:id="rId4" imgW="606" imgH="60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36D4D3-D0AA-B5A7-007B-87F88E0BF2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Pentagon 77">
            <a:extLst>
              <a:ext uri="{FF2B5EF4-FFF2-40B4-BE49-F238E27FC236}">
                <a16:creationId xmlns:a16="http://schemas.microsoft.com/office/drawing/2014/main" id="{2BBDB37B-6825-D255-FDD7-BF9AD6FB0045}"/>
              </a:ext>
            </a:extLst>
          </p:cNvPr>
          <p:cNvSpPr/>
          <p:nvPr/>
        </p:nvSpPr>
        <p:spPr>
          <a:xfrm>
            <a:off x="1" y="2108684"/>
            <a:ext cx="7967468" cy="4020653"/>
          </a:xfrm>
          <a:prstGeom prst="homePlate">
            <a:avLst>
              <a:gd name="adj" fmla="val 8863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9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1099C0-FA1C-E9EC-152E-CB8EA7A43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72000"/>
          <a:lstStyle/>
          <a:p>
            <a:r>
              <a:rPr lang="en-GB" dirty="0"/>
              <a:t>We provide high-quality market data to global forwarders and airlines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FA98CD-DCB0-8355-9570-64CEAFA12E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46649A-464F-9AA4-5FE5-07EBD7FB410E}"/>
              </a:ext>
            </a:extLst>
          </p:cNvPr>
          <p:cNvSpPr txBox="1"/>
          <p:nvPr/>
        </p:nvSpPr>
        <p:spPr>
          <a:xfrm>
            <a:off x="4289069" y="2190835"/>
            <a:ext cx="2977811" cy="64877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>
                <a:latin typeface="Roboto Black"/>
              </a:rPr>
              <a:t>Global air demand data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oboto Black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9D36C1-CD59-BB55-D6A4-784510533A5A}"/>
              </a:ext>
            </a:extLst>
          </p:cNvPr>
          <p:cNvSpPr txBox="1"/>
          <p:nvPr/>
        </p:nvSpPr>
        <p:spPr>
          <a:xfrm>
            <a:off x="645063" y="2189313"/>
            <a:ext cx="2633258" cy="651817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>
                <a:latin typeface="Roboto Black"/>
              </a:rPr>
              <a:t>Live Capacity data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oboto Black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360E61-62F6-8041-5F2E-690B4ADDAC2E}"/>
              </a:ext>
            </a:extLst>
          </p:cNvPr>
          <p:cNvSpPr txBox="1"/>
          <p:nvPr/>
        </p:nvSpPr>
        <p:spPr>
          <a:xfrm>
            <a:off x="8072770" y="2209504"/>
            <a:ext cx="3510713" cy="64877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>
                <a:latin typeface="Roboto Black"/>
              </a:rPr>
              <a:t>Intuitive user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oboto Black"/>
                <a:ea typeface="+mn-ea"/>
                <a:cs typeface="+mn-cs"/>
              </a:rPr>
              <a:t>-interface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0508E3-8253-8CB7-D831-FE1A95400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C180E5-89FB-BF59-531D-BC5D9619FDFD}"/>
              </a:ext>
            </a:extLst>
          </p:cNvPr>
          <p:cNvSpPr txBox="1"/>
          <p:nvPr/>
        </p:nvSpPr>
        <p:spPr>
          <a:xfrm>
            <a:off x="679410" y="4819763"/>
            <a:ext cx="2884162" cy="1083117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Real time capacity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ea typeface="Roboto" panose="02000000000000000000" pitchFamily="2" charset="0"/>
                <a:cs typeface="Roboto" panose="02000000000000000000" pitchFamily="2" charset="0"/>
              </a:rPr>
              <a:t>insights</a:t>
            </a:r>
          </a:p>
          <a:p>
            <a:pPr marL="171450" indent="-171450" algn="l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Covering &gt;99.9% of the world’s flights</a:t>
            </a:r>
          </a:p>
          <a:p>
            <a:pPr marL="171450" indent="-171450" algn="l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Including indirect capacity and RFS</a:t>
            </a:r>
          </a:p>
          <a:p>
            <a:pPr marL="171450" indent="-171450" algn="l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Future scheduled (WB belly) capacity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B44106-FAF6-FA7F-8F96-C13686562405}"/>
              </a:ext>
            </a:extLst>
          </p:cNvPr>
          <p:cNvSpPr txBox="1"/>
          <p:nvPr/>
        </p:nvSpPr>
        <p:spPr>
          <a:xfrm>
            <a:off x="4320815" y="4819763"/>
            <a:ext cx="3094281" cy="1083117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Working towards &gt;99% global coverage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+5,000 individual commodities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Mapped to 12 air cargo-specific verticals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Reliable (China) e-commerce estimates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570DA7A-2614-EA09-CE3A-92D2773507F1}"/>
              </a:ext>
            </a:extLst>
          </p:cNvPr>
          <p:cNvSpPr txBox="1"/>
          <p:nvPr/>
        </p:nvSpPr>
        <p:spPr>
          <a:xfrm>
            <a:off x="8093366" y="4819763"/>
            <a:ext cx="3173902" cy="1231775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Dashboards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for targeted use cases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Analysis Tool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to easily browse datasets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AI-interface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acting as your cargo analyst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API integration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synching to your systems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Quarterly C-level </a:t>
            </a:r>
            <a:r>
              <a:rPr lang="en-US" sz="1200" b="1">
                <a:solidFill>
                  <a:schemeClr val="bg1">
                    <a:lumMod val="50000"/>
                  </a:schemeClr>
                </a:solidFill>
              </a:rPr>
              <a:t>market reports</a:t>
            </a:r>
          </a:p>
          <a:p>
            <a:pPr>
              <a:spcAft>
                <a:spcPts val="400"/>
              </a:spcAft>
            </a:pPr>
            <a:endParaRPr lang="en-US" sz="1200" b="1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1EB715-0E5F-F4E1-D7D3-78D2E6609A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092" y="2961588"/>
            <a:ext cx="2758324" cy="1622544"/>
          </a:xfrm>
          <a:prstGeom prst="roundRect">
            <a:avLst>
              <a:gd name="adj" fmla="val 5129"/>
            </a:avLst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76E06A-0C14-44F3-1139-D8469A1D1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9585" y="2963193"/>
            <a:ext cx="2758324" cy="1619335"/>
          </a:xfrm>
          <a:prstGeom prst="roundRect">
            <a:avLst>
              <a:gd name="adj" fmla="val 6443"/>
            </a:avLst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39DAE34F-CD0C-06E6-41F8-C54D9063FF80}"/>
              </a:ext>
            </a:extLst>
          </p:cNvPr>
          <p:cNvSpPr txBox="1"/>
          <p:nvPr/>
        </p:nvSpPr>
        <p:spPr>
          <a:xfrm>
            <a:off x="629907" y="1651199"/>
            <a:ext cx="9637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…Designed to quickly answer your commercial questions</a:t>
            </a:r>
            <a:endParaRPr lang="en-US" b="1">
              <a:solidFill>
                <a:schemeClr val="accent1"/>
              </a:solidFill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AEB2138-DD9C-0D73-2078-3F233CD82CA0}"/>
              </a:ext>
            </a:extLst>
          </p:cNvPr>
          <p:cNvCxnSpPr>
            <a:cxnSpLocks/>
          </p:cNvCxnSpPr>
          <p:nvPr/>
        </p:nvCxnSpPr>
        <p:spPr>
          <a:xfrm>
            <a:off x="0" y="6129337"/>
            <a:ext cx="7612655" cy="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Picture 86">
            <a:extLst>
              <a:ext uri="{FF2B5EF4-FFF2-40B4-BE49-F238E27FC236}">
                <a16:creationId xmlns:a16="http://schemas.microsoft.com/office/drawing/2014/main" id="{EC6B08DC-B8E5-59FE-DB5B-3AEAF96AB5E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92" t="5889" r="51117" b="82827"/>
          <a:stretch>
            <a:fillRect/>
          </a:stretch>
        </p:blipFill>
        <p:spPr>
          <a:xfrm>
            <a:off x="817331" y="2996168"/>
            <a:ext cx="1551849" cy="225451"/>
          </a:xfrm>
          <a:prstGeom prst="roundRect">
            <a:avLst>
              <a:gd name="adj" fmla="val 22198"/>
            </a:avLst>
          </a:prstGeom>
          <a:noFill/>
          <a:ln w="6350">
            <a:noFill/>
          </a:ln>
          <a:effectLst/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4FD1B80D-87A2-3F4A-7C0F-83723946BE9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220" r="3651"/>
          <a:stretch>
            <a:fillRect/>
          </a:stretch>
        </p:blipFill>
        <p:spPr>
          <a:xfrm>
            <a:off x="8193943" y="2968970"/>
            <a:ext cx="2758324" cy="1607780"/>
          </a:xfrm>
          <a:prstGeom prst="roundRect">
            <a:avLst>
              <a:gd name="adj" fmla="val 5129"/>
            </a:avLst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FDA70E-A9E1-AEE0-8932-9003BF971BE4}"/>
              </a:ext>
            </a:extLst>
          </p:cNvPr>
          <p:cNvSpPr txBox="1"/>
          <p:nvPr/>
        </p:nvSpPr>
        <p:spPr>
          <a:xfrm>
            <a:off x="7877060" y="5938092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NL" sz="1200"/>
          </a:p>
        </p:txBody>
      </p:sp>
    </p:spTree>
    <p:extLst>
      <p:ext uri="{BB962C8B-B14F-4D97-AF65-F5344CB8AC3E}">
        <p14:creationId xmlns:p14="http://schemas.microsoft.com/office/powerpoint/2010/main" val="1280239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94994697-91D8-5444-AFCD-4769F1D4271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6" imgH="608" progId="TCLayout.ActiveDocument.1">
                  <p:embed/>
                </p:oleObj>
              </mc:Choice>
              <mc:Fallback>
                <p:oleObj name="think-cell Slide" r:id="rId4" imgW="606" imgH="608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4994697-91D8-5444-AFCD-4769F1D427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267A947-1A0E-18B2-2ED3-A026E226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728663"/>
            <a:ext cx="12008280" cy="576000"/>
          </a:xfrm>
        </p:spPr>
        <p:txBody>
          <a:bodyPr vert="horz"/>
          <a:lstStyle/>
          <a:p>
            <a:r>
              <a:rPr lang="en-US"/>
              <a:t>Market data that helps you make better </a:t>
            </a:r>
            <a:r>
              <a:rPr lang="en-US">
                <a:solidFill>
                  <a:schemeClr val="accent1"/>
                </a:solidFill>
              </a:rPr>
              <a:t>commercial decisions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6FD5DA-0525-3FD8-5C8C-698CE41DF5C2}"/>
              </a:ext>
            </a:extLst>
          </p:cNvPr>
          <p:cNvSpPr/>
          <p:nvPr/>
        </p:nvSpPr>
        <p:spPr>
          <a:xfrm>
            <a:off x="759007" y="3920423"/>
            <a:ext cx="3060000" cy="468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</a:rPr>
              <a:t>Steer</a:t>
            </a:r>
            <a:r>
              <a:rPr lang="en-US" b="1"/>
              <a:t> your sales teams</a:t>
            </a:r>
          </a:p>
          <a:p>
            <a:pPr algn="ctr"/>
            <a:endParaRPr lang="en-US" sz="14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B84C8A-6F62-2578-6218-F2BD9E20EBFA}"/>
              </a:ext>
            </a:extLst>
          </p:cNvPr>
          <p:cNvSpPr/>
          <p:nvPr/>
        </p:nvSpPr>
        <p:spPr>
          <a:xfrm>
            <a:off x="4561699" y="3920423"/>
            <a:ext cx="3295265" cy="468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</a:rPr>
              <a:t>Improve</a:t>
            </a:r>
            <a:r>
              <a:rPr lang="en-US" b="1"/>
              <a:t> sourcing decisions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51140B-C7F0-E153-B18E-4E41A4A49FF5}"/>
              </a:ext>
            </a:extLst>
          </p:cNvPr>
          <p:cNvSpPr/>
          <p:nvPr/>
        </p:nvSpPr>
        <p:spPr>
          <a:xfrm>
            <a:off x="8291419" y="3920423"/>
            <a:ext cx="3060000" cy="4680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</a:rPr>
              <a:t>Inform</a:t>
            </a:r>
            <a:r>
              <a:rPr lang="en-US" b="1"/>
              <a:t> your customers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DEEAFF3-B518-9580-B3B4-6D0282AE22AF}"/>
              </a:ext>
            </a:extLst>
          </p:cNvPr>
          <p:cNvCxnSpPr>
            <a:cxnSpLocks/>
          </p:cNvCxnSpPr>
          <p:nvPr/>
        </p:nvCxnSpPr>
        <p:spPr>
          <a:xfrm>
            <a:off x="747577" y="3828840"/>
            <a:ext cx="306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057FBF4-FAE6-D591-DC33-CA9CD47A408C}"/>
              </a:ext>
            </a:extLst>
          </p:cNvPr>
          <p:cNvCxnSpPr>
            <a:cxnSpLocks/>
          </p:cNvCxnSpPr>
          <p:nvPr/>
        </p:nvCxnSpPr>
        <p:spPr>
          <a:xfrm>
            <a:off x="4679331" y="3828840"/>
            <a:ext cx="306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16AA2E-0092-5259-4198-6D2DCDF5AE5B}"/>
              </a:ext>
            </a:extLst>
          </p:cNvPr>
          <p:cNvCxnSpPr>
            <a:cxnSpLocks/>
          </p:cNvCxnSpPr>
          <p:nvPr/>
        </p:nvCxnSpPr>
        <p:spPr>
          <a:xfrm>
            <a:off x="8351133" y="3828840"/>
            <a:ext cx="306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EAD0EED5-06EE-E087-2070-573BBBD11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35A1DA6-4F12-49C5-A46B-A4671053B6F1}"/>
              </a:ext>
            </a:extLst>
          </p:cNvPr>
          <p:cNvSpPr txBox="1"/>
          <p:nvPr/>
        </p:nvSpPr>
        <p:spPr>
          <a:xfrm>
            <a:off x="625673" y="4480006"/>
            <a:ext cx="3629871" cy="1083117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Target growing verticals incl. pharma, perishables, technology, and e-commerce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Benchmark growth vs. market, spot gaps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Define and refine gateway strategies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8B5FAFE-2D5E-0EE7-9671-6BD107C5601D}"/>
              </a:ext>
            </a:extLst>
          </p:cNvPr>
          <p:cNvSpPr txBox="1"/>
          <p:nvPr/>
        </p:nvSpPr>
        <p:spPr>
          <a:xfrm>
            <a:off x="4518559" y="4480006"/>
            <a:ext cx="3475565" cy="135029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Track carriers’ real-time capacity shifts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Compare demand and capacity per lane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Map relevant carriers on new lanes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Identify indirect carriers for deferred options	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DC4F647-FE8F-700D-C26E-DA80118F8A77}"/>
              </a:ext>
            </a:extLst>
          </p:cNvPr>
          <p:cNvSpPr txBox="1"/>
          <p:nvPr/>
        </p:nvSpPr>
        <p:spPr>
          <a:xfrm>
            <a:off x="8257139" y="4490438"/>
            <a:ext cx="3060000" cy="1726366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Share C-level market insights with clients and senior stakeholders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Keep your customers up to date</a:t>
            </a:r>
          </a:p>
          <a:p>
            <a:pPr marL="171450" indent="-1714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/>
              <a:t>Create trust with neutral and data-driven insights into key markets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F2F434-D568-BCF1-E5D1-3A86C4C836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4131" y="1818408"/>
            <a:ext cx="2568827" cy="1830560"/>
          </a:xfrm>
          <a:prstGeom prst="roundRect">
            <a:avLst>
              <a:gd name="adj" fmla="val 3590"/>
            </a:avLst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EBDF465-1AE7-24FB-0A1F-C68A91E0E6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748" b="5704"/>
          <a:stretch>
            <a:fillRect/>
          </a:stretch>
        </p:blipFill>
        <p:spPr>
          <a:xfrm>
            <a:off x="1071581" y="1845705"/>
            <a:ext cx="2554071" cy="1830560"/>
          </a:xfrm>
          <a:prstGeom prst="roundRect">
            <a:avLst>
              <a:gd name="adj" fmla="val 4107"/>
            </a:avLst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9618AA71-BA1E-8C97-9FED-2BD093D9E416}"/>
              </a:ext>
            </a:extLst>
          </p:cNvPr>
          <p:cNvGrpSpPr/>
          <p:nvPr/>
        </p:nvGrpSpPr>
        <p:grpSpPr>
          <a:xfrm>
            <a:off x="8402920" y="1818408"/>
            <a:ext cx="2934982" cy="1830560"/>
            <a:chOff x="10160000" y="-514063"/>
            <a:chExt cx="5480804" cy="341839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43121A3-99BB-48B3-278C-94221A878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76804" y="-514063"/>
              <a:ext cx="4064000" cy="2286000"/>
            </a:xfrm>
            <a:prstGeom prst="rect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9043441-B14F-9950-4778-DD7915D88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868402" y="52137"/>
              <a:ext cx="4064000" cy="2286000"/>
            </a:xfrm>
            <a:prstGeom prst="rect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706BFC9-708A-2B75-DB22-F33D4620C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160000" y="618336"/>
              <a:ext cx="4064000" cy="2286000"/>
            </a:xfrm>
            <a:prstGeom prst="rect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749197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2205463-0D89-7218-B825-58076AE30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32FFB89-E544-1E7B-F0A0-21DD3CF41C8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32FFB89-E544-1E7B-F0A0-21DD3CF41C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5C2AF022-A676-1FD4-CDD2-6EBFECD881C3}"/>
              </a:ext>
            </a:extLst>
          </p:cNvPr>
          <p:cNvSpPr/>
          <p:nvPr/>
        </p:nvSpPr>
        <p:spPr>
          <a:xfrm>
            <a:off x="7040880" y="13048"/>
            <a:ext cx="521546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0D2021-1C76-BAC0-A986-9D25CBBFEF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6135" y="3458673"/>
            <a:ext cx="3894659" cy="2826391"/>
          </a:xfrm>
          <a:prstGeom prst="roundRect">
            <a:avLst>
              <a:gd name="adj" fmla="val 3149"/>
            </a:avLst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A6F87A0-D493-C880-A77B-57D895B0F8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 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FED4DC97-38C6-4549-FA19-EB5AD5FAF6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8027" y="858355"/>
            <a:ext cx="1107626" cy="2880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C55E22F-1D69-CEDA-DFB9-4285530AF5A7}"/>
              </a:ext>
            </a:extLst>
          </p:cNvPr>
          <p:cNvGraphicFramePr>
            <a:graphicFrameLocks noGrp="1"/>
          </p:cNvGraphicFramePr>
          <p:nvPr/>
        </p:nvGraphicFramePr>
        <p:xfrm>
          <a:off x="7300311" y="1508440"/>
          <a:ext cx="4531490" cy="5095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31490">
                  <a:extLst>
                    <a:ext uri="{9D8B030D-6E8A-4147-A177-3AD203B41FA5}">
                      <a16:colId xmlns:a16="http://schemas.microsoft.com/office/drawing/2014/main" val="1991685511"/>
                    </a:ext>
                  </a:extLst>
                </a:gridCol>
              </a:tblGrid>
              <a:tr h="12205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Real-time capacity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Global coverage: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&gt;99.9% of flights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Hourly updates: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historic data available from 2018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100% coverage: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all airlines, ODs, lanes, AC types</a:t>
                      </a:r>
                      <a:b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936020"/>
                  </a:ext>
                </a:extLst>
              </a:tr>
              <a:tr h="12488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Direct and indirect connectivity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Freighter rotations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 all relevant carriers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Indirect capacity: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indirect routings for any </a:t>
                      </a:r>
                      <a:r>
                        <a:rPr kumimoji="0" lang="en-US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O&amp;D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RFS: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Including trucking networks</a:t>
                      </a:r>
                      <a:b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399036"/>
                  </a:ext>
                </a:extLst>
              </a:tr>
              <a:tr h="991073">
                <a:tc>
                  <a:txBody>
                    <a:bodyPr/>
                    <a:lstStyle/>
                    <a:p>
                      <a:pPr marL="0" marR="0" lvl="0" indent="0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Forward looking capacity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12-month visibility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based on airline schedules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Full granularity: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by month, week, day, and hour</a:t>
                      </a:r>
                      <a:b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8356522"/>
                  </a:ext>
                </a:extLst>
              </a:tr>
              <a:tr h="1284374">
                <a:tc>
                  <a:txBody>
                    <a:bodyPr/>
                    <a:lstStyle/>
                    <a:p>
                      <a:pPr marL="0" marR="0" lvl="0" indent="0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Coming soon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Automated alerts: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monitor capacity changes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Quality metrics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OTP, transit time, reliability scores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Complete </a:t>
                      </a: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integrator and charter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carrier capacity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8611619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562E5B-D9CD-82DA-0834-E3D81781F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DEC9B-B29C-476C-B409-066A15213313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Roboto Medium"/>
              <a:ea typeface="+mn-ea"/>
              <a:cs typeface="+mn-cs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59B8116-1BA6-DC31-A6F3-F8D917A22E19}"/>
              </a:ext>
            </a:extLst>
          </p:cNvPr>
          <p:cNvSpPr txBox="1">
            <a:spLocks/>
          </p:cNvSpPr>
          <p:nvPr/>
        </p:nvSpPr>
        <p:spPr>
          <a:xfrm>
            <a:off x="11660389" y="6354543"/>
            <a:ext cx="406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DEC9B-B29C-476C-B409-066A15213313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Roboto Medium"/>
              <a:ea typeface="+mn-ea"/>
              <a:cs typeface="+mn-cs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CF6EB0C7-DCEB-EE6E-997C-EEFF400F9CA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830" y="6381210"/>
            <a:ext cx="307777" cy="311792"/>
          </a:xfrm>
          <a:prstGeom prst="rect">
            <a:avLst/>
          </a:prstGeom>
        </p:spPr>
      </p:pic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E7F89F22-B8F2-6B3E-2378-4208AA29C9B6}"/>
              </a:ext>
            </a:extLst>
          </p:cNvPr>
          <p:cNvSpPr txBox="1">
            <a:spLocks/>
          </p:cNvSpPr>
          <p:nvPr/>
        </p:nvSpPr>
        <p:spPr>
          <a:xfrm>
            <a:off x="10130903" y="6516688"/>
            <a:ext cx="430739" cy="1682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C54700-3BAE-41EB-B4BC-593BC8F01922}" type="datetimeyyyy">
              <a:rPr kumimoji="0" lang="en-NL" sz="800" b="0" i="0" u="none" strike="noStrike" kern="1200" cap="none" spc="0" normalizeH="0" baseline="0" noProof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Roboto Medium"/>
              <a:ea typeface="+mn-ea"/>
              <a:cs typeface="+mn-cs"/>
            </a:endParaRPr>
          </a:p>
        </p:txBody>
      </p:sp>
      <p:sp>
        <p:nvSpPr>
          <p:cNvPr id="23" name="Tekstvak 15">
            <a:extLst>
              <a:ext uri="{FF2B5EF4-FFF2-40B4-BE49-F238E27FC236}">
                <a16:creationId xmlns:a16="http://schemas.microsoft.com/office/drawing/2014/main" id="{7AB03A82-A315-644E-09DB-9B5497D25482}"/>
              </a:ext>
            </a:extLst>
          </p:cNvPr>
          <p:cNvSpPr txBox="1"/>
          <p:nvPr/>
        </p:nvSpPr>
        <p:spPr>
          <a:xfrm>
            <a:off x="9242613" y="6235699"/>
            <a:ext cx="2223217" cy="467999"/>
          </a:xfrm>
          <a:prstGeom prst="rect">
            <a:avLst/>
          </a:prstGeom>
        </p:spPr>
        <p:txBody>
          <a:bodyPr vert="horz" lIns="72000" tIns="0" rIns="0" bIns="45720" rtlCol="0" anchor="b"/>
          <a:lstStyle>
            <a:defPPr>
              <a:defRPr lang="en-US"/>
            </a:defPPr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800" baseline="0"/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baseline="0"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baseline="0"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Confidential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.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Not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for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third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 party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distribution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Copyright ©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Rotate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           .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All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rights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reserved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2F1D56E3-B21B-42B9-34D6-A210F2ABA9C8}"/>
              </a:ext>
            </a:extLst>
          </p:cNvPr>
          <p:cNvSpPr txBox="1">
            <a:spLocks/>
          </p:cNvSpPr>
          <p:nvPr/>
        </p:nvSpPr>
        <p:spPr>
          <a:xfrm>
            <a:off x="7306622" y="858355"/>
            <a:ext cx="5089980" cy="464400"/>
          </a:xfrm>
          <a:prstGeom prst="rect">
            <a:avLst/>
          </a:prstGeom>
        </p:spPr>
        <p:txBody>
          <a:bodyPr/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11111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1800" b="1">
                <a:solidFill>
                  <a:srgbClr val="EF483A"/>
                </a:solidFill>
                <a:ea typeface="Roboto Black" panose="02000000000000000000" pitchFamily="2" charset="0"/>
              </a:rPr>
              <a:t>The complete picture on cargo capacity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EF483A"/>
              </a:solidFill>
              <a:effectLst/>
              <a:uLnTx/>
              <a:uFillTx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Title 33">
            <a:extLst>
              <a:ext uri="{FF2B5EF4-FFF2-40B4-BE49-F238E27FC236}">
                <a16:creationId xmlns:a16="http://schemas.microsoft.com/office/drawing/2014/main" id="{33CCEE55-B4C1-E966-4593-95D864F5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728663"/>
            <a:ext cx="6494042" cy="576000"/>
          </a:xfrm>
        </p:spPr>
        <p:txBody>
          <a:bodyPr vert="horz"/>
          <a:lstStyle/>
          <a:p>
            <a:r>
              <a:rPr lang="en-GB"/>
              <a:t>Live Capacity by</a:t>
            </a:r>
          </a:p>
        </p:txBody>
      </p:sp>
      <p:sp>
        <p:nvSpPr>
          <p:cNvPr id="19" name="Bent Arrow 18">
            <a:extLst>
              <a:ext uri="{FF2B5EF4-FFF2-40B4-BE49-F238E27FC236}">
                <a16:creationId xmlns:a16="http://schemas.microsoft.com/office/drawing/2014/main" id="{22948506-3D1A-61E4-1FFA-A12D6931E654}"/>
              </a:ext>
            </a:extLst>
          </p:cNvPr>
          <p:cNvSpPr/>
          <p:nvPr/>
        </p:nvSpPr>
        <p:spPr>
          <a:xfrm rot="5400000">
            <a:off x="3121899" y="1797190"/>
            <a:ext cx="1648117" cy="2111075"/>
          </a:xfrm>
          <a:prstGeom prst="bentArrow">
            <a:avLst>
              <a:gd name="adj1" fmla="val 23536"/>
              <a:gd name="adj2" fmla="val 23672"/>
              <a:gd name="adj3" fmla="val 30926"/>
              <a:gd name="adj4" fmla="val 69074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11111"/>
              </a:solidFill>
              <a:effectLst/>
              <a:highlight>
                <a:srgbClr val="498196"/>
              </a:highlight>
              <a:uLnTx/>
              <a:uFillTx/>
              <a:latin typeface="Roboto Medium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B681D8-27A1-C322-E972-7CF747A2C528}"/>
              </a:ext>
            </a:extLst>
          </p:cNvPr>
          <p:cNvSpPr txBox="1"/>
          <p:nvPr/>
        </p:nvSpPr>
        <p:spPr>
          <a:xfrm>
            <a:off x="4873355" y="2477815"/>
            <a:ext cx="1592911" cy="639785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Proprietary cargo capacity logic</a:t>
            </a:r>
            <a:endParaRPr kumimoji="0" lang="en-GB" sz="1400" b="0" i="1" u="none" strike="noStrike" kern="1200" cap="none" spc="0" normalizeH="0" baseline="0" noProof="0">
              <a:ln>
                <a:noFill/>
              </a:ln>
              <a:solidFill>
                <a:srgbClr val="61616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1" u="none" strike="noStrike" kern="1200" cap="none" spc="0" normalizeH="0" baseline="0" noProof="0">
                <a:ln>
                  <a:noFill/>
                </a:ln>
                <a:solidFill>
                  <a:srgbClr val="6161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Details on next slide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738F12-2142-7BEA-9102-AFD2C1B7FAF8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5622" b="5622"/>
          <a:stretch/>
        </p:blipFill>
        <p:spPr>
          <a:xfrm>
            <a:off x="662397" y="1615345"/>
            <a:ext cx="2302210" cy="1263344"/>
          </a:xfrm>
          <a:prstGeom prst="roundRect">
            <a:avLst>
              <a:gd name="adj" fmla="val 11980"/>
            </a:avLst>
          </a:prstGeom>
          <a:ln w="6350"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98E349-4502-8E57-963E-66BFE000DB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1998" y="1803951"/>
            <a:ext cx="977656" cy="230595"/>
          </a:xfrm>
          <a:prstGeom prst="rect">
            <a:avLst/>
          </a:prstGeom>
        </p:spPr>
      </p:pic>
      <p:pic>
        <p:nvPicPr>
          <p:cNvPr id="1026" name="Picture 2" descr="Travel – Cirium">
            <a:extLst>
              <a:ext uri="{FF2B5EF4-FFF2-40B4-BE49-F238E27FC236}">
                <a16:creationId xmlns:a16="http://schemas.microsoft.com/office/drawing/2014/main" id="{02713997-69CE-8D3C-A600-352ACD609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96" y="2018392"/>
            <a:ext cx="961539" cy="40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-aviation is looking for you!">
            <a:extLst>
              <a:ext uri="{FF2B5EF4-FFF2-40B4-BE49-F238E27FC236}">
                <a16:creationId xmlns:a16="http://schemas.microsoft.com/office/drawing/2014/main" id="{15C674EF-CD98-D831-5CE1-2F92B2785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68" y="2459980"/>
            <a:ext cx="846262" cy="23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A2F0873-4393-B053-AB08-1A8DCC13A3C4}"/>
              </a:ext>
            </a:extLst>
          </p:cNvPr>
          <p:cNvSpPr/>
          <p:nvPr/>
        </p:nvSpPr>
        <p:spPr>
          <a:xfrm>
            <a:off x="1939513" y="1848326"/>
            <a:ext cx="525293" cy="141843"/>
          </a:xfrm>
          <a:prstGeom prst="rect">
            <a:avLst/>
          </a:prstGeom>
          <a:solidFill>
            <a:srgbClr val="85A4AF"/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200" err="1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A2562F-0034-D79B-A426-B1E8F71207F4}"/>
              </a:ext>
            </a:extLst>
          </p:cNvPr>
          <p:cNvSpPr/>
          <p:nvPr/>
        </p:nvSpPr>
        <p:spPr>
          <a:xfrm>
            <a:off x="1929668" y="2186933"/>
            <a:ext cx="651607" cy="141843"/>
          </a:xfrm>
          <a:prstGeom prst="rect">
            <a:avLst/>
          </a:prstGeom>
          <a:solidFill>
            <a:srgbClr val="85A4AF"/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20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E3A569-858D-1CBC-69C6-A02979D6798E}"/>
              </a:ext>
            </a:extLst>
          </p:cNvPr>
          <p:cNvSpPr/>
          <p:nvPr/>
        </p:nvSpPr>
        <p:spPr>
          <a:xfrm>
            <a:off x="1933163" y="2529636"/>
            <a:ext cx="893702" cy="141843"/>
          </a:xfrm>
          <a:prstGeom prst="rect">
            <a:avLst/>
          </a:prstGeom>
          <a:solidFill>
            <a:srgbClr val="85A4AF"/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GB" sz="1200" err="1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5D75F93-B386-6FC9-3E9C-494FF65961CA}"/>
              </a:ext>
            </a:extLst>
          </p:cNvPr>
          <p:cNvGraphicFramePr>
            <a:graphicFrameLocks noGrp="1"/>
          </p:cNvGraphicFramePr>
          <p:nvPr/>
        </p:nvGraphicFramePr>
        <p:xfrm>
          <a:off x="1939513" y="1746766"/>
          <a:ext cx="961539" cy="10221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1539">
                  <a:extLst>
                    <a:ext uri="{9D8B030D-6E8A-4147-A177-3AD203B41FA5}">
                      <a16:colId xmlns:a16="http://schemas.microsoft.com/office/drawing/2014/main" val="3263300768"/>
                    </a:ext>
                  </a:extLst>
                </a:gridCol>
              </a:tblGrid>
              <a:tr h="340726">
                <a:tc>
                  <a:txBody>
                    <a:bodyPr/>
                    <a:lstStyle/>
                    <a:p>
                      <a:r>
                        <a:rPr lang="en-GB" sz="1050" b="0">
                          <a:solidFill>
                            <a:schemeClr val="bg1"/>
                          </a:solidFill>
                        </a:rPr>
                        <a:t>Flights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0887808"/>
                  </a:ext>
                </a:extLst>
              </a:tr>
              <a:tr h="340726">
                <a:tc>
                  <a:txBody>
                    <a:bodyPr/>
                    <a:lstStyle/>
                    <a:p>
                      <a:r>
                        <a:rPr lang="en-GB" sz="1050" b="0">
                          <a:solidFill>
                            <a:schemeClr val="bg1"/>
                          </a:solidFill>
                        </a:rPr>
                        <a:t>Schedules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3470710"/>
                  </a:ext>
                </a:extLst>
              </a:tr>
              <a:tr h="340726">
                <a:tc>
                  <a:txBody>
                    <a:bodyPr/>
                    <a:lstStyle/>
                    <a:p>
                      <a:r>
                        <a:rPr lang="en-GB" sz="1050" b="0">
                          <a:solidFill>
                            <a:schemeClr val="bg1"/>
                          </a:solidFill>
                        </a:rPr>
                        <a:t>Aircraft details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189446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68F3A0F-122F-B259-DC7B-9165BBADAAB0}"/>
              </a:ext>
            </a:extLst>
          </p:cNvPr>
          <p:cNvSpPr txBox="1"/>
          <p:nvPr/>
        </p:nvSpPr>
        <p:spPr>
          <a:xfrm>
            <a:off x="1314450" y="4543425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GB" sz="1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BEEDE-3EEB-703F-76B9-CA397B6D9CCD}"/>
              </a:ext>
            </a:extLst>
          </p:cNvPr>
          <p:cNvSpPr/>
          <p:nvPr/>
        </p:nvSpPr>
        <p:spPr>
          <a:xfrm>
            <a:off x="9659389" y="4003"/>
            <a:ext cx="2532610" cy="6103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/>
              <a:t>Skip for presentation – but keep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1706482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61BA27B-AA12-775C-4DF7-096F5553D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EE99B381-542C-AE0C-39D2-6DAD168FEF1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EE99B381-542C-AE0C-39D2-6DAD168FEF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E83BD5EC-5198-D103-AEF4-33E056D075DF}"/>
              </a:ext>
            </a:extLst>
          </p:cNvPr>
          <p:cNvSpPr/>
          <p:nvPr/>
        </p:nvSpPr>
        <p:spPr>
          <a:xfrm>
            <a:off x="7040880" y="13048"/>
            <a:ext cx="521546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8E4E0A-64BD-70B9-058B-67ADCFD70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4DFB7B-BF54-15C2-3AE2-1D57C543E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728663"/>
            <a:ext cx="11231886" cy="576000"/>
          </a:xfrm>
        </p:spPr>
        <p:txBody>
          <a:bodyPr vert="horz" rIns="72000"/>
          <a:lstStyle/>
          <a:p>
            <a:pPr>
              <a:tabLst>
                <a:tab pos="6726238" algn="l"/>
              </a:tabLst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Roboto Black" panose="02000000000000000000" pitchFamily="2" charset="0"/>
                <a:cs typeface="Arial" panose="020B0604020202020204" pitchFamily="34" charset="0"/>
              </a:rPr>
              <a:t>Air Demand by</a:t>
            </a:r>
            <a:endParaRPr lang="en-US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8E894-C9D1-37AC-B8F5-8FDBCEF756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 1) Current coverage is 91%, to increase beyond 95% by end of Q1 2026 </a:t>
            </a:r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C8A8C373-5140-1CCC-4EB7-48CBEACF19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830" y="6381210"/>
            <a:ext cx="307777" cy="3117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C376E7E-3958-8CC9-8433-7B61EEF66D2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76978" y="871166"/>
            <a:ext cx="1031210" cy="262857"/>
          </a:xfrm>
          <a:prstGeom prst="rect">
            <a:avLst/>
          </a:prstGeom>
        </p:spPr>
      </p:pic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5870480D-4A88-2EA5-5D5D-257BDBB91371}"/>
              </a:ext>
            </a:extLst>
          </p:cNvPr>
          <p:cNvSpPr txBox="1">
            <a:spLocks/>
          </p:cNvSpPr>
          <p:nvPr/>
        </p:nvSpPr>
        <p:spPr>
          <a:xfrm>
            <a:off x="7302742" y="858355"/>
            <a:ext cx="5089980" cy="464400"/>
          </a:xfrm>
          <a:prstGeom prst="rect">
            <a:avLst/>
          </a:prstGeom>
        </p:spPr>
        <p:txBody>
          <a:bodyPr/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>
                <a:solidFill>
                  <a:schemeClr val="accent1"/>
                </a:solidFill>
              </a:rPr>
              <a:t>The most comprehensive view on demand 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9D52C8B-2499-8786-1D95-F6AE6F47FD8E}"/>
              </a:ext>
            </a:extLst>
          </p:cNvPr>
          <p:cNvSpPr txBox="1">
            <a:spLocks/>
          </p:cNvSpPr>
          <p:nvPr/>
        </p:nvSpPr>
        <p:spPr>
          <a:xfrm>
            <a:off x="7230153" y="934165"/>
            <a:ext cx="4746751" cy="464400"/>
          </a:xfrm>
          <a:prstGeom prst="rect">
            <a:avLst/>
          </a:prstGeom>
        </p:spPr>
        <p:txBody>
          <a:bodyPr/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>
              <a:solidFill>
                <a:schemeClr val="accent1"/>
              </a:solidFill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71B4A8A-8523-A310-F97C-C14241E0D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0903" y="6516688"/>
            <a:ext cx="430739" cy="1682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C54700-3BAE-41EB-B4BC-593BC8F01922}" type="datetimeyyyy">
              <a:rPr lang="en-NL" smtClean="0"/>
              <a:pPr/>
              <a:t>2026</a:t>
            </a:fld>
            <a:endParaRPr lang="en-GB"/>
          </a:p>
        </p:txBody>
      </p:sp>
      <p:sp>
        <p:nvSpPr>
          <p:cNvPr id="10" name="Tekstvak 15">
            <a:extLst>
              <a:ext uri="{FF2B5EF4-FFF2-40B4-BE49-F238E27FC236}">
                <a16:creationId xmlns:a16="http://schemas.microsoft.com/office/drawing/2014/main" id="{3182B247-834F-58CD-F2A4-9506F28FBA2B}"/>
              </a:ext>
            </a:extLst>
          </p:cNvPr>
          <p:cNvSpPr txBox="1"/>
          <p:nvPr/>
        </p:nvSpPr>
        <p:spPr>
          <a:xfrm>
            <a:off x="9242613" y="6235699"/>
            <a:ext cx="2223217" cy="467999"/>
          </a:xfrm>
          <a:prstGeom prst="rect">
            <a:avLst/>
          </a:prstGeom>
        </p:spPr>
        <p:txBody>
          <a:bodyPr vert="horz" lIns="72000" tIns="0" rIns="0" bIns="45720" rtlCol="0" anchor="b"/>
          <a:lstStyle>
            <a:defPPr>
              <a:defRPr lang="en-US"/>
            </a:defPPr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800" baseline="0"/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–"/>
              <a:defRPr sz="1200" baseline="0"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Graphik" panose="020B0503030202060203" pitchFamily="34" charset="0"/>
              <a:buChar char="–"/>
              <a:tabLst/>
              <a:defRPr sz="1200" baseline="0"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lvl="0"/>
            <a:r>
              <a:rPr lang="nl-NL">
                <a:solidFill>
                  <a:schemeClr val="tx1"/>
                </a:solidFill>
              </a:rPr>
              <a:t>Confidential. Not for third party distribution. </a:t>
            </a:r>
          </a:p>
          <a:p>
            <a:pPr lvl="0"/>
            <a:r>
              <a:rPr lang="nl-NL">
                <a:solidFill>
                  <a:schemeClr val="tx1"/>
                </a:solidFill>
              </a:rPr>
              <a:t>Copyright © </a:t>
            </a:r>
            <a:r>
              <a:rPr lang="nl-NL" err="1">
                <a:solidFill>
                  <a:schemeClr val="tx1"/>
                </a:solidFill>
              </a:rPr>
              <a:t>Rotate</a:t>
            </a:r>
            <a:r>
              <a:rPr lang="nl-NL">
                <a:solidFill>
                  <a:schemeClr val="tx1"/>
                </a:solidFill>
              </a:rPr>
              <a:t>           . All rights reserved.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3464799-3A04-CDA9-05DA-DBAD2105DAA3}"/>
              </a:ext>
            </a:extLst>
          </p:cNvPr>
          <p:cNvGraphicFramePr/>
          <p:nvPr/>
        </p:nvGraphicFramePr>
        <p:xfrm>
          <a:off x="442800" y="1508440"/>
          <a:ext cx="2447620" cy="1468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2FB6236-D0D6-39C7-E4D5-389BE900A383}"/>
              </a:ext>
            </a:extLst>
          </p:cNvPr>
          <p:cNvSpPr txBox="1"/>
          <p:nvPr/>
        </p:nvSpPr>
        <p:spPr>
          <a:xfrm>
            <a:off x="12445615" y="13048"/>
            <a:ext cx="2111076" cy="1353366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Cleaning and triangulation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Standardizing data formats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>
                <a:solidFill>
                  <a:schemeClr val="bg2"/>
                </a:solidFill>
                <a:latin typeface="Roboto Medium"/>
              </a:rPr>
              <a:t>Error correction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>
                <a:solidFill>
                  <a:schemeClr val="bg2"/>
                </a:solidFill>
                <a:latin typeface="Roboto Medium"/>
              </a:rPr>
              <a:t>Filling in missing datapoints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>
                <a:solidFill>
                  <a:schemeClr val="bg2"/>
                </a:solidFill>
                <a:latin typeface="Roboto Medium"/>
              </a:rPr>
              <a:t>E-commerce logic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 Medium"/>
                <a:ea typeface="+mn-ea"/>
                <a:cs typeface="+mn-cs"/>
              </a:rPr>
              <a:t>Vertical mapping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 b="1">
                <a:solidFill>
                  <a:srgbClr val="616160"/>
                </a:solidFill>
                <a:latin typeface="Roboto Black"/>
              </a:rPr>
              <a:t>Soon</a:t>
            </a:r>
            <a:r>
              <a:rPr lang="en-GB" sz="1100">
                <a:solidFill>
                  <a:srgbClr val="616160"/>
                </a:solidFill>
                <a:latin typeface="Roboto Medium"/>
              </a:rPr>
              <a:t>: airport-pair estimation</a:t>
            </a:r>
            <a:endParaRPr kumimoji="0" lang="en-GB" sz="1050" b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Roboto Medium"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10870A9-7496-1167-790F-F917985CFE8F}"/>
              </a:ext>
            </a:extLst>
          </p:cNvPr>
          <p:cNvSpPr txBox="1"/>
          <p:nvPr/>
        </p:nvSpPr>
        <p:spPr>
          <a:xfrm>
            <a:off x="370063" y="2677571"/>
            <a:ext cx="1387475" cy="196849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ctr"/>
            <a:r>
              <a:rPr lang="en-US" sz="1000" i="1">
                <a:solidFill>
                  <a:schemeClr val="bg1">
                    <a:lumMod val="50000"/>
                  </a:schemeClr>
                </a:solidFill>
              </a:rPr>
              <a:t>Selection of sources</a:t>
            </a:r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BEF09D20-20B6-45F7-6F6D-D838EBA6116C}"/>
              </a:ext>
            </a:extLst>
          </p:cNvPr>
          <p:cNvGraphicFramePr>
            <a:graphicFrameLocks noGrp="1"/>
          </p:cNvGraphicFramePr>
          <p:nvPr/>
        </p:nvGraphicFramePr>
        <p:xfrm>
          <a:off x="7300310" y="1508440"/>
          <a:ext cx="4531490" cy="4864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31490">
                  <a:extLst>
                    <a:ext uri="{9D8B030D-6E8A-4147-A177-3AD203B41FA5}">
                      <a16:colId xmlns:a16="http://schemas.microsoft.com/office/drawing/2014/main" val="1991685511"/>
                    </a:ext>
                  </a:extLst>
                </a:gridCol>
              </a:tblGrid>
              <a:tr h="1163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Global coverage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Working towards &gt;99% worldwide coverage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gaps in coverage due to (un)participating airlines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Tonnage by country-pair and &gt;5,000 commodities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Monthly updates with history from 2010</a:t>
                      </a:r>
                      <a:b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936020"/>
                  </a:ext>
                </a:extLst>
              </a:tr>
              <a:tr h="9909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Unique insights and datapoints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E-commerce volume ex-China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Air cargo focused verticals 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i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Seasonality calendar by product/country </a:t>
                      </a:r>
                      <a:b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399036"/>
                  </a:ext>
                </a:extLst>
              </a:tr>
              <a:tr h="1604587">
                <a:tc>
                  <a:txBody>
                    <a:bodyPr/>
                    <a:lstStyle/>
                    <a:p>
                      <a:pPr marL="0" marR="0" lvl="0" indent="0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Coming soon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12-month forecast: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by month, country, industry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Air cargo </a:t>
                      </a: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density and shipper details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Real-time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demand coverage </a:t>
                      </a:r>
                      <a:r>
                        <a:rPr kumimoji="0" lang="en-US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(to the latest week)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Airport-to-airport 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drill-down</a:t>
                      </a:r>
                    </a:p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Forwarder/airline </a:t>
                      </a: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11111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market share tracking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8356522"/>
                  </a:ext>
                </a:extLst>
              </a:tr>
              <a:tr h="146943">
                <a:tc>
                  <a:txBody>
                    <a:bodyPr/>
                    <a:lstStyle/>
                    <a:p>
                      <a:pPr marL="174625" marR="0" lvl="0" indent="-174625" algn="l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11111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8611619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E21C68F1-34DE-1422-8509-A3AD2F2C3CA2}"/>
              </a:ext>
            </a:extLst>
          </p:cNvPr>
          <p:cNvGrpSpPr/>
          <p:nvPr/>
        </p:nvGrpSpPr>
        <p:grpSpPr>
          <a:xfrm>
            <a:off x="1757538" y="3582875"/>
            <a:ext cx="4664016" cy="2277908"/>
            <a:chOff x="1991146" y="3629042"/>
            <a:chExt cx="4308134" cy="210409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C36D706-965E-7DB7-3060-4546C3342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1146" y="3629042"/>
              <a:ext cx="4308134" cy="2104095"/>
            </a:xfrm>
            <a:prstGeom prst="roundRect">
              <a:avLst>
                <a:gd name="adj" fmla="val 4814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370F5B8-2E6A-727F-CDC8-15C2E2985F87}"/>
                </a:ext>
              </a:extLst>
            </p:cNvPr>
            <p:cNvSpPr/>
            <p:nvPr/>
          </p:nvSpPr>
          <p:spPr>
            <a:xfrm>
              <a:off x="2064974" y="3725657"/>
              <a:ext cx="2111075" cy="1482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72000" tIns="36000" rIns="72000" bIns="36000" rtlCol="0" anchor="ctr"/>
            <a:lstStyle/>
            <a:p>
              <a:r>
                <a:rPr lang="en-US" sz="7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Global demand growth per month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E3B5D2B-0C9F-928C-2FB6-6C671BE4D487}"/>
              </a:ext>
            </a:extLst>
          </p:cNvPr>
          <p:cNvSpPr/>
          <p:nvPr/>
        </p:nvSpPr>
        <p:spPr>
          <a:xfrm>
            <a:off x="410862" y="1515375"/>
            <a:ext cx="2420166" cy="1461290"/>
          </a:xfrm>
          <a:prstGeom prst="rect">
            <a:avLst/>
          </a:prstGeom>
          <a:solidFill>
            <a:schemeClr val="bg1">
              <a:alpha val="26667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/>
          </a:p>
        </p:txBody>
      </p:sp>
      <p:sp>
        <p:nvSpPr>
          <p:cNvPr id="8" name="Bent Arrow 7">
            <a:extLst>
              <a:ext uri="{FF2B5EF4-FFF2-40B4-BE49-F238E27FC236}">
                <a16:creationId xmlns:a16="http://schemas.microsoft.com/office/drawing/2014/main" id="{19B91C9C-8791-82E6-E585-9424337AA791}"/>
              </a:ext>
            </a:extLst>
          </p:cNvPr>
          <p:cNvSpPr/>
          <p:nvPr/>
        </p:nvSpPr>
        <p:spPr>
          <a:xfrm rot="5400000">
            <a:off x="3121899" y="1797190"/>
            <a:ext cx="1648117" cy="2111075"/>
          </a:xfrm>
          <a:prstGeom prst="bentArrow">
            <a:avLst>
              <a:gd name="adj1" fmla="val 23536"/>
              <a:gd name="adj2" fmla="val 23672"/>
              <a:gd name="adj3" fmla="val 30926"/>
              <a:gd name="adj4" fmla="val 69074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11111"/>
              </a:solidFill>
              <a:effectLst/>
              <a:highlight>
                <a:srgbClr val="498196"/>
              </a:highlight>
              <a:uLnTx/>
              <a:uFillTx/>
              <a:latin typeface="Roboto Medium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42360A-1969-2A9C-F5F2-4A7143AC212D}"/>
              </a:ext>
            </a:extLst>
          </p:cNvPr>
          <p:cNvSpPr txBox="1"/>
          <p:nvPr/>
        </p:nvSpPr>
        <p:spPr>
          <a:xfrm>
            <a:off x="4860655" y="2477815"/>
            <a:ext cx="1592911" cy="639785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Triangulation and data cleansing</a:t>
            </a:r>
            <a:endParaRPr kumimoji="0" lang="en-GB" sz="1400" b="0" i="1" u="none" strike="noStrike" kern="1200" cap="none" spc="0" normalizeH="0" baseline="0" noProof="0">
              <a:ln>
                <a:noFill/>
              </a:ln>
              <a:solidFill>
                <a:srgbClr val="61616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1" u="none" strike="noStrike" kern="1200" cap="none" spc="0" normalizeH="0" baseline="0" noProof="0">
                <a:ln>
                  <a:noFill/>
                </a:ln>
                <a:solidFill>
                  <a:srgbClr val="6161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Details on next slides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D55953-A431-F265-428D-060E361CFBAD}"/>
              </a:ext>
            </a:extLst>
          </p:cNvPr>
          <p:cNvSpPr/>
          <p:nvPr/>
        </p:nvSpPr>
        <p:spPr>
          <a:xfrm>
            <a:off x="9659389" y="4003"/>
            <a:ext cx="2532610" cy="6103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/>
              <a:t>Skip for presentation – but keep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2195527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A924CC4B-54D8-CE1F-A419-8A3EC1C49DC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9718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A924CC4B-54D8-CE1F-A419-8A3EC1C49D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DDE8A4-A42E-D718-89AD-0837F7C6C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6BE38D-CDAE-83B1-F7CF-79FBD1581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72000"/>
          <a:lstStyle/>
          <a:p>
            <a:r>
              <a:rPr lang="en-GB"/>
              <a:t>Rotate is a trusted sources across the industry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27B48-9040-8F20-0062-345FCCC57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 </a:t>
            </a:r>
          </a:p>
        </p:txBody>
      </p:sp>
      <p:pic>
        <p:nvPicPr>
          <p:cNvPr id="13" name="Picture 8" descr="Route Network Update for AeroMéxico Cargo - ch-aviation">
            <a:extLst>
              <a:ext uri="{FF2B5EF4-FFF2-40B4-BE49-F238E27FC236}">
                <a16:creationId xmlns:a16="http://schemas.microsoft.com/office/drawing/2014/main" id="{0BEEA573-9BAF-1967-61C2-CD2F61278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61"/>
          <a:stretch/>
        </p:blipFill>
        <p:spPr bwMode="auto">
          <a:xfrm>
            <a:off x="8241528" y="2900808"/>
            <a:ext cx="1361824" cy="50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Reopen of Kansai International Airport Cargo Operation">
            <a:extLst>
              <a:ext uri="{FF2B5EF4-FFF2-40B4-BE49-F238E27FC236}">
                <a16:creationId xmlns:a16="http://schemas.microsoft.com/office/drawing/2014/main" id="{E22961BA-778D-0AAF-4D0B-24D6E9482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502" y="1668633"/>
            <a:ext cx="1715237" cy="25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8" descr="AIR CANADA CARGO - CIFFA">
            <a:extLst>
              <a:ext uri="{FF2B5EF4-FFF2-40B4-BE49-F238E27FC236}">
                <a16:creationId xmlns:a16="http://schemas.microsoft.com/office/drawing/2014/main" id="{01193CE2-780B-DCA1-CF00-4EAEDC35C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1" b="14708"/>
          <a:stretch/>
        </p:blipFill>
        <p:spPr bwMode="auto">
          <a:xfrm>
            <a:off x="6207840" y="2271295"/>
            <a:ext cx="1741466" cy="40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6" descr="International Freight Shipping | Etihad Cargo">
            <a:extLst>
              <a:ext uri="{FF2B5EF4-FFF2-40B4-BE49-F238E27FC236}">
                <a16:creationId xmlns:a16="http://schemas.microsoft.com/office/drawing/2014/main" id="{5FF38476-B33E-66FC-547E-DDB216D7F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 t="18952" r="8625" b="20729"/>
          <a:stretch/>
        </p:blipFill>
        <p:spPr bwMode="auto">
          <a:xfrm>
            <a:off x="4651293" y="1517060"/>
            <a:ext cx="1062905" cy="55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8">
            <a:extLst>
              <a:ext uri="{FF2B5EF4-FFF2-40B4-BE49-F238E27FC236}">
                <a16:creationId xmlns:a16="http://schemas.microsoft.com/office/drawing/2014/main" id="{191B6967-8ABA-6FAA-BF8E-CA0453CD9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264" y="1667330"/>
            <a:ext cx="1348352" cy="2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1D85A7-B434-D068-331C-D0A2476C83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043" y="1667387"/>
            <a:ext cx="1683034" cy="255510"/>
          </a:xfrm>
          <a:prstGeom prst="rect">
            <a:avLst/>
          </a:prstGeom>
        </p:spPr>
      </p:pic>
      <p:pic>
        <p:nvPicPr>
          <p:cNvPr id="1036" name="Picture 40" descr="American Airlines Cargo | Port of Seattle">
            <a:extLst>
              <a:ext uri="{FF2B5EF4-FFF2-40B4-BE49-F238E27FC236}">
                <a16:creationId xmlns:a16="http://schemas.microsoft.com/office/drawing/2014/main" id="{70AA1EA1-57F6-E44F-298B-89D2EB28C8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6" t="10486" r="10615" b="11743"/>
          <a:stretch/>
        </p:blipFill>
        <p:spPr bwMode="auto">
          <a:xfrm>
            <a:off x="6258424" y="1581294"/>
            <a:ext cx="1640298" cy="45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4" descr="Hong Kong International Airport - Wikipedia">
            <a:extLst>
              <a:ext uri="{FF2B5EF4-FFF2-40B4-BE49-F238E27FC236}">
                <a16:creationId xmlns:a16="http://schemas.microsoft.com/office/drawing/2014/main" id="{24009480-33D1-E3D5-4081-C47DFED6F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96" y="4919847"/>
            <a:ext cx="997728" cy="5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10">
            <a:extLst>
              <a:ext uri="{FF2B5EF4-FFF2-40B4-BE49-F238E27FC236}">
                <a16:creationId xmlns:a16="http://schemas.microsoft.com/office/drawing/2014/main" id="{93451D92-9BF4-D01C-F50A-51A3CA018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3" b="12975"/>
          <a:stretch/>
        </p:blipFill>
        <p:spPr bwMode="auto">
          <a:xfrm>
            <a:off x="27247760" y="3091061"/>
            <a:ext cx="1054143" cy="45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2" descr="Enterprise Singapore | HIMSS">
            <a:extLst>
              <a:ext uri="{FF2B5EF4-FFF2-40B4-BE49-F238E27FC236}">
                <a16:creationId xmlns:a16="http://schemas.microsoft.com/office/drawing/2014/main" id="{F2D17ECF-377E-52C2-4723-441ECDF7E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9061" y="2516816"/>
            <a:ext cx="1191542" cy="36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6" descr="Heathrow: Welcome to Heathrow Airport | Heathrow">
            <a:extLst>
              <a:ext uri="{FF2B5EF4-FFF2-40B4-BE49-F238E27FC236}">
                <a16:creationId xmlns:a16="http://schemas.microsoft.com/office/drawing/2014/main" id="{378F0577-1342-AAA4-66F2-10D9AD686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666" y="5034817"/>
            <a:ext cx="1517285" cy="28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1089">
            <a:extLst>
              <a:ext uri="{FF2B5EF4-FFF2-40B4-BE49-F238E27FC236}">
                <a16:creationId xmlns:a16="http://schemas.microsoft.com/office/drawing/2014/main" id="{023596AE-05CF-D25E-F516-31213E49E6D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34616" b="36154"/>
          <a:stretch/>
        </p:blipFill>
        <p:spPr>
          <a:xfrm>
            <a:off x="833051" y="4378057"/>
            <a:ext cx="1245019" cy="273157"/>
          </a:xfrm>
          <a:prstGeom prst="rect">
            <a:avLst/>
          </a:prstGeom>
        </p:spPr>
      </p:pic>
      <p:pic>
        <p:nvPicPr>
          <p:cNvPr id="1091" name="Picture 2">
            <a:extLst>
              <a:ext uri="{FF2B5EF4-FFF2-40B4-BE49-F238E27FC236}">
                <a16:creationId xmlns:a16="http://schemas.microsoft.com/office/drawing/2014/main" id="{417B37E7-C4F6-11DE-FB8C-4800C0FD0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9" b="11905"/>
          <a:stretch/>
        </p:blipFill>
        <p:spPr bwMode="auto">
          <a:xfrm>
            <a:off x="8289741" y="5526719"/>
            <a:ext cx="1220467" cy="67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conomic Development Board - Wikipedia">
            <a:extLst>
              <a:ext uri="{FF2B5EF4-FFF2-40B4-BE49-F238E27FC236}">
                <a16:creationId xmlns:a16="http://schemas.microsoft.com/office/drawing/2014/main" id="{645A7A5C-889C-6E26-3880-90254494C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193" y="5663851"/>
            <a:ext cx="871854" cy="43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A.P. Moller Capital">
            <a:extLst>
              <a:ext uri="{FF2B5EF4-FFF2-40B4-BE49-F238E27FC236}">
                <a16:creationId xmlns:a16="http://schemas.microsoft.com/office/drawing/2014/main" id="{5CCD7F52-6624-2C6A-AA8B-5245A9D8B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652" y="5614337"/>
            <a:ext cx="1037774" cy="48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12" descr="Airforwarders Association | Delta Airlines Cargo">
            <a:extLst>
              <a:ext uri="{FF2B5EF4-FFF2-40B4-BE49-F238E27FC236}">
                <a16:creationId xmlns:a16="http://schemas.microsoft.com/office/drawing/2014/main" id="{F8FBFCF8-4368-092D-0DAD-29F2788FD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725" y="2274113"/>
            <a:ext cx="1464040" cy="51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36E9E8-1207-5572-EB12-3CC4F0B50D6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09224" y="2874168"/>
            <a:ext cx="1138699" cy="5935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7ADF118-8606-2C6B-221C-E482C07763A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33580" y="4919847"/>
            <a:ext cx="1289986" cy="50390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6ECA7D3-2869-3AF4-005D-7AF9D97CC2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555587" y="4334041"/>
            <a:ext cx="1555443" cy="361189"/>
          </a:xfrm>
          <a:prstGeom prst="rect">
            <a:avLst/>
          </a:prstGeom>
        </p:spPr>
      </p:pic>
      <p:pic>
        <p:nvPicPr>
          <p:cNvPr id="25" name="Picture 2" descr="GEODIS · Werk &amp; Ik">
            <a:extLst>
              <a:ext uri="{FF2B5EF4-FFF2-40B4-BE49-F238E27FC236}">
                <a16:creationId xmlns:a16="http://schemas.microsoft.com/office/drawing/2014/main" id="{D6DA2958-CD1D-FC8A-C326-390B9A0122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5299" r="5528" b="20026"/>
          <a:stretch>
            <a:fillRect/>
          </a:stretch>
        </p:blipFill>
        <p:spPr bwMode="auto">
          <a:xfrm>
            <a:off x="2574666" y="3535794"/>
            <a:ext cx="1555443" cy="51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SV | Dale Carnegie">
            <a:extLst>
              <a:ext uri="{FF2B5EF4-FFF2-40B4-BE49-F238E27FC236}">
                <a16:creationId xmlns:a16="http://schemas.microsoft.com/office/drawing/2014/main" id="{515B6900-3B61-6501-2D2C-06A911AC98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34" b="31402"/>
          <a:stretch>
            <a:fillRect/>
          </a:stretch>
        </p:blipFill>
        <p:spPr bwMode="auto">
          <a:xfrm>
            <a:off x="897615" y="3617453"/>
            <a:ext cx="1081861" cy="39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00A151C-B25D-F260-39E6-879B155B4DE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57377" y="4342634"/>
            <a:ext cx="1242392" cy="344002"/>
          </a:xfrm>
          <a:prstGeom prst="rect">
            <a:avLst/>
          </a:prstGeom>
        </p:spPr>
      </p:pic>
      <p:pic>
        <p:nvPicPr>
          <p:cNvPr id="50" name="Picture 4" descr="CATHAY CARGO | transport logistic China | logistics, transport, logistics  trade show, logistics exhibition, intelligent logistics, transport logistic  trade fair, china, Asia, Shanghai">
            <a:extLst>
              <a:ext uri="{FF2B5EF4-FFF2-40B4-BE49-F238E27FC236}">
                <a16:creationId xmlns:a16="http://schemas.microsoft.com/office/drawing/2014/main" id="{C414FE39-1179-B34F-84D2-DC9874C68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70"/>
          <a:stretch/>
        </p:blipFill>
        <p:spPr bwMode="auto">
          <a:xfrm>
            <a:off x="2664935" y="1437364"/>
            <a:ext cx="1336745" cy="59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 descr="A black and white logo&#10;&#10;AI-generated content may be incorrect.">
            <a:extLst>
              <a:ext uri="{FF2B5EF4-FFF2-40B4-BE49-F238E27FC236}">
                <a16:creationId xmlns:a16="http://schemas.microsoft.com/office/drawing/2014/main" id="{7F4143DC-BC7E-1344-F40A-AF7DB0AAC80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149224" y="2226443"/>
            <a:ext cx="1546433" cy="491641"/>
          </a:xfrm>
          <a:prstGeom prst="rect">
            <a:avLst/>
          </a:prstGeom>
        </p:spPr>
      </p:pic>
      <p:pic>
        <p:nvPicPr>
          <p:cNvPr id="1027" name="Picture 1026" descr="A close-up of a logo&#10;&#10;AI-generated content may be incorrect.">
            <a:extLst>
              <a:ext uri="{FF2B5EF4-FFF2-40B4-BE49-F238E27FC236}">
                <a16:creationId xmlns:a16="http://schemas.microsoft.com/office/drawing/2014/main" id="{A1460056-BA82-0143-8BF9-C7C68C86D750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493591" y="3518953"/>
            <a:ext cx="1425896" cy="593718"/>
          </a:xfrm>
          <a:prstGeom prst="rect">
            <a:avLst/>
          </a:prstGeom>
        </p:spPr>
      </p:pic>
      <p:pic>
        <p:nvPicPr>
          <p:cNvPr id="1031" name="Picture 1030">
            <a:extLst>
              <a:ext uri="{FF2B5EF4-FFF2-40B4-BE49-F238E27FC236}">
                <a16:creationId xmlns:a16="http://schemas.microsoft.com/office/drawing/2014/main" id="{85369611-85F2-A19E-79C7-44DD357D3C8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90687" y="2919299"/>
            <a:ext cx="1329746" cy="503315"/>
          </a:xfrm>
          <a:prstGeom prst="rect">
            <a:avLst/>
          </a:prstGeom>
        </p:spPr>
      </p:pic>
      <p:pic>
        <p:nvPicPr>
          <p:cNvPr id="8" name="Picture 7" descr="A red and blue logo&#10;&#10;AI-generated content may be incorrect.">
            <a:extLst>
              <a:ext uri="{FF2B5EF4-FFF2-40B4-BE49-F238E27FC236}">
                <a16:creationId xmlns:a16="http://schemas.microsoft.com/office/drawing/2014/main" id="{38CBB87B-AC2F-4DE8-C050-CE89F4E7E9C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281044" y="2874679"/>
            <a:ext cx="944153" cy="592554"/>
          </a:xfrm>
          <a:prstGeom prst="rect">
            <a:avLst/>
          </a:prstGeom>
        </p:spPr>
      </p:pic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B6B12BD6-6679-1D06-AA54-EAF1B0A20591}"/>
              </a:ext>
            </a:extLst>
          </p:cNvPr>
          <p:cNvGraphicFramePr>
            <a:graphicFrameLocks noGrp="1"/>
          </p:cNvGraphicFramePr>
          <p:nvPr/>
        </p:nvGraphicFramePr>
        <p:xfrm>
          <a:off x="26709914" y="1159903"/>
          <a:ext cx="2129836" cy="5508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9836">
                  <a:extLst>
                    <a:ext uri="{9D8B030D-6E8A-4147-A177-3AD203B41FA5}">
                      <a16:colId xmlns:a16="http://schemas.microsoft.com/office/drawing/2014/main" val="2526763935"/>
                    </a:ext>
                  </a:extLst>
                </a:gridCol>
              </a:tblGrid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9790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45919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0977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876699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14197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7358714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590499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891022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605004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021CF3F3-52E0-6D14-6042-4F4E91CEE10A}"/>
              </a:ext>
            </a:extLst>
          </p:cNvPr>
          <p:cNvGraphicFramePr>
            <a:graphicFrameLocks noGrp="1"/>
          </p:cNvGraphicFramePr>
          <p:nvPr/>
        </p:nvGraphicFramePr>
        <p:xfrm>
          <a:off x="19786072" y="1174146"/>
          <a:ext cx="4247494" cy="5508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3747">
                  <a:extLst>
                    <a:ext uri="{9D8B030D-6E8A-4147-A177-3AD203B41FA5}">
                      <a16:colId xmlns:a16="http://schemas.microsoft.com/office/drawing/2014/main" val="2526763935"/>
                    </a:ext>
                  </a:extLst>
                </a:gridCol>
                <a:gridCol w="2123747">
                  <a:extLst>
                    <a:ext uri="{9D8B030D-6E8A-4147-A177-3AD203B41FA5}">
                      <a16:colId xmlns:a16="http://schemas.microsoft.com/office/drawing/2014/main" val="2813473295"/>
                    </a:ext>
                  </a:extLst>
                </a:gridCol>
              </a:tblGrid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9790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45919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0977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876699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14197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16165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915199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608224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9845647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D57F28B5-FCE3-E81A-22F5-1517B49A2EAB}"/>
              </a:ext>
            </a:extLst>
          </p:cNvPr>
          <p:cNvGraphicFramePr>
            <a:graphicFrameLocks noGrp="1"/>
          </p:cNvGraphicFramePr>
          <p:nvPr/>
        </p:nvGraphicFramePr>
        <p:xfrm>
          <a:off x="29029861" y="1159903"/>
          <a:ext cx="2129836" cy="5508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9836">
                  <a:extLst>
                    <a:ext uri="{9D8B030D-6E8A-4147-A177-3AD203B41FA5}">
                      <a16:colId xmlns:a16="http://schemas.microsoft.com/office/drawing/2014/main" val="2526763935"/>
                    </a:ext>
                  </a:extLst>
                </a:gridCol>
              </a:tblGrid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9790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45919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0977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876699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14197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958933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10347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751598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342280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EEF15395-1967-56B9-7550-8FF573A04BEC}"/>
              </a:ext>
            </a:extLst>
          </p:cNvPr>
          <p:cNvGraphicFramePr>
            <a:graphicFrameLocks noGrp="1"/>
          </p:cNvGraphicFramePr>
          <p:nvPr/>
        </p:nvGraphicFramePr>
        <p:xfrm>
          <a:off x="24388980" y="1159903"/>
          <a:ext cx="2129836" cy="5508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9836">
                  <a:extLst>
                    <a:ext uri="{9D8B030D-6E8A-4147-A177-3AD203B41FA5}">
                      <a16:colId xmlns:a16="http://schemas.microsoft.com/office/drawing/2014/main" val="2526763935"/>
                    </a:ext>
                  </a:extLst>
                </a:gridCol>
              </a:tblGrid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9790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45919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09776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876699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141977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16165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122614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301922"/>
                  </a:ext>
                </a:extLst>
              </a:tr>
              <a:tr h="612095">
                <a:tc>
                  <a:txBody>
                    <a:bodyPr/>
                    <a:lstStyle/>
                    <a:p>
                      <a:endParaRPr lang="en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6843089"/>
                  </a:ext>
                </a:extLst>
              </a:tr>
            </a:tbl>
          </a:graphicData>
        </a:graphic>
      </p:graphicFrame>
      <p:sp>
        <p:nvSpPr>
          <p:cNvPr id="1062" name="Title 2">
            <a:extLst>
              <a:ext uri="{FF2B5EF4-FFF2-40B4-BE49-F238E27FC236}">
                <a16:creationId xmlns:a16="http://schemas.microsoft.com/office/drawing/2014/main" id="{66AEDAB7-3127-BB5D-AA36-ABBF2A183FD5}"/>
              </a:ext>
            </a:extLst>
          </p:cNvPr>
          <p:cNvSpPr txBox="1">
            <a:spLocks/>
          </p:cNvSpPr>
          <p:nvPr/>
        </p:nvSpPr>
        <p:spPr>
          <a:xfrm>
            <a:off x="24584836" y="104950"/>
            <a:ext cx="1738124" cy="927654"/>
          </a:xfrm>
          <a:prstGeom prst="rect">
            <a:avLst/>
          </a:prstGeom>
        </p:spPr>
        <p:txBody>
          <a:bodyPr vert="horz" lIns="0" tIns="45720" rIns="72000" bIns="45720" rtlCol="0" anchor="b"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800" b="1" kern="1200" cap="none" spc="0" baseline="0" dirty="0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2pPr>
            <a:lvl3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3pPr>
            <a:lvl4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4pPr>
            <a:lvl5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5pPr>
            <a:lvl6pPr marL="60932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6pPr>
            <a:lvl7pPr marL="121864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7pPr>
            <a:lvl8pPr marL="1827962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8pPr>
            <a:lvl9pPr marL="2437283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9pPr>
          </a:lstStyle>
          <a:p>
            <a:pPr algn="ctr"/>
            <a:r>
              <a:rPr lang="en-GB" sz="2000">
                <a:solidFill>
                  <a:schemeClr val="accent1"/>
                </a:solidFill>
              </a:rPr>
              <a:t>Airports / handlers</a:t>
            </a:r>
          </a:p>
        </p:txBody>
      </p:sp>
      <p:sp>
        <p:nvSpPr>
          <p:cNvPr id="1064" name="Title 2">
            <a:extLst>
              <a:ext uri="{FF2B5EF4-FFF2-40B4-BE49-F238E27FC236}">
                <a16:creationId xmlns:a16="http://schemas.microsoft.com/office/drawing/2014/main" id="{A77DC9C8-265A-72EA-92A8-8A72450EBDFB}"/>
              </a:ext>
            </a:extLst>
          </p:cNvPr>
          <p:cNvSpPr txBox="1">
            <a:spLocks/>
          </p:cNvSpPr>
          <p:nvPr/>
        </p:nvSpPr>
        <p:spPr>
          <a:xfrm>
            <a:off x="26775630" y="104950"/>
            <a:ext cx="1998404" cy="927654"/>
          </a:xfrm>
          <a:prstGeom prst="rect">
            <a:avLst/>
          </a:prstGeom>
        </p:spPr>
        <p:txBody>
          <a:bodyPr vert="horz" lIns="0" tIns="45720" rIns="72000" bIns="45720" rtlCol="0" anchor="b"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800" b="1" kern="1200" cap="none" spc="0" baseline="0" dirty="0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2pPr>
            <a:lvl3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3pPr>
            <a:lvl4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4pPr>
            <a:lvl5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5pPr>
            <a:lvl6pPr marL="60932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6pPr>
            <a:lvl7pPr marL="121864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7pPr>
            <a:lvl8pPr marL="1827962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8pPr>
            <a:lvl9pPr marL="2437283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9pPr>
          </a:lstStyle>
          <a:p>
            <a:pPr algn="ctr"/>
            <a:r>
              <a:rPr lang="en-GB" sz="2000">
                <a:solidFill>
                  <a:schemeClr val="accent1"/>
                </a:solidFill>
              </a:rPr>
              <a:t>Government agencies</a:t>
            </a:r>
          </a:p>
        </p:txBody>
      </p:sp>
      <p:sp>
        <p:nvSpPr>
          <p:cNvPr id="1065" name="Title 2">
            <a:extLst>
              <a:ext uri="{FF2B5EF4-FFF2-40B4-BE49-F238E27FC236}">
                <a16:creationId xmlns:a16="http://schemas.microsoft.com/office/drawing/2014/main" id="{4FAD8A76-F85A-AAF2-0B40-F5A25EF483A7}"/>
              </a:ext>
            </a:extLst>
          </p:cNvPr>
          <p:cNvSpPr txBox="1">
            <a:spLocks/>
          </p:cNvSpPr>
          <p:nvPr/>
        </p:nvSpPr>
        <p:spPr>
          <a:xfrm>
            <a:off x="29095577" y="104950"/>
            <a:ext cx="1998404" cy="927654"/>
          </a:xfrm>
          <a:prstGeom prst="rect">
            <a:avLst/>
          </a:prstGeom>
        </p:spPr>
        <p:txBody>
          <a:bodyPr vert="horz" lIns="0" tIns="45720" rIns="72000" bIns="45720" rtlCol="0" anchor="b"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800" b="1" kern="1200" cap="none" spc="0" baseline="0" dirty="0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2pPr>
            <a:lvl3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3pPr>
            <a:lvl4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4pPr>
            <a:lvl5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5pPr>
            <a:lvl6pPr marL="60932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6pPr>
            <a:lvl7pPr marL="121864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7pPr>
            <a:lvl8pPr marL="1827962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8pPr>
            <a:lvl9pPr marL="2437283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9pPr>
          </a:lstStyle>
          <a:p>
            <a:pPr algn="ctr"/>
            <a:r>
              <a:rPr lang="en-GB" sz="2000">
                <a:solidFill>
                  <a:schemeClr val="accent1"/>
                </a:solidFill>
              </a:rPr>
              <a:t>Investors / lessors</a:t>
            </a:r>
          </a:p>
        </p:txBody>
      </p:sp>
      <p:pic>
        <p:nvPicPr>
          <p:cNvPr id="1066" name="Picture 10" descr="Prince Rupert Port Authority | Gateway to Trade and Growth : Prince Rupert  Port Authority">
            <a:extLst>
              <a:ext uri="{FF2B5EF4-FFF2-40B4-BE49-F238E27FC236}">
                <a16:creationId xmlns:a16="http://schemas.microsoft.com/office/drawing/2014/main" id="{4513BFF2-961B-90D4-28AD-846482653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8956" y="1222100"/>
            <a:ext cx="1076398" cy="46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DHL Home - Global Logistics and International Shipping United States of  America">
            <a:extLst>
              <a:ext uri="{FF2B5EF4-FFF2-40B4-BE49-F238E27FC236}">
                <a16:creationId xmlns:a16="http://schemas.microsoft.com/office/drawing/2014/main" id="{D74E93E6-EFFB-98D1-2AAB-09608B3103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14" b="30188"/>
          <a:stretch/>
        </p:blipFill>
        <p:spPr bwMode="auto">
          <a:xfrm>
            <a:off x="22336207" y="1305214"/>
            <a:ext cx="1333834" cy="33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">
            <a:extLst>
              <a:ext uri="{FF2B5EF4-FFF2-40B4-BE49-F238E27FC236}">
                <a16:creationId xmlns:a16="http://schemas.microsoft.com/office/drawing/2014/main" id="{229D6A91-7AA5-A916-570E-7F276DC7B3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52" b="34210"/>
          <a:stretch/>
        </p:blipFill>
        <p:spPr bwMode="auto">
          <a:xfrm>
            <a:off x="29442477" y="1279031"/>
            <a:ext cx="1304604" cy="42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14">
            <a:extLst>
              <a:ext uri="{FF2B5EF4-FFF2-40B4-BE49-F238E27FC236}">
                <a16:creationId xmlns:a16="http://schemas.microsoft.com/office/drawing/2014/main" id="{DFA14CD7-957A-7DC1-1ED3-3C51713FA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5330" y="1229175"/>
            <a:ext cx="877135" cy="58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16" descr="DHL logo | DHL Express">
            <a:extLst>
              <a:ext uri="{FF2B5EF4-FFF2-40B4-BE49-F238E27FC236}">
                <a16:creationId xmlns:a16="http://schemas.microsoft.com/office/drawing/2014/main" id="{9D3538B5-6696-65CF-8631-A9CFBC264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60" b="23858"/>
          <a:stretch/>
        </p:blipFill>
        <p:spPr bwMode="auto">
          <a:xfrm>
            <a:off x="22340229" y="1871511"/>
            <a:ext cx="1329812" cy="36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8" name="Title 2">
            <a:extLst>
              <a:ext uri="{FF2B5EF4-FFF2-40B4-BE49-F238E27FC236}">
                <a16:creationId xmlns:a16="http://schemas.microsoft.com/office/drawing/2014/main" id="{080D5CF9-51DE-7417-6CAB-8F4C9221CF97}"/>
              </a:ext>
            </a:extLst>
          </p:cNvPr>
          <p:cNvSpPr txBox="1">
            <a:spLocks/>
          </p:cNvSpPr>
          <p:nvPr/>
        </p:nvSpPr>
        <p:spPr>
          <a:xfrm>
            <a:off x="21111972" y="201484"/>
            <a:ext cx="1738124" cy="927654"/>
          </a:xfrm>
          <a:prstGeom prst="rect">
            <a:avLst/>
          </a:prstGeom>
        </p:spPr>
        <p:txBody>
          <a:bodyPr vert="horz" lIns="0" tIns="45720" rIns="72000" bIns="45720" rtlCol="0" anchor="b"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800" b="1" kern="1200" cap="none" spc="0" baseline="0" dirty="0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2pPr>
            <a:lvl3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3pPr>
            <a:lvl4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4pPr>
            <a:lvl5pPr algn="l" rtl="0" eaLnBrk="1" fontAlgn="base" hangingPunct="1">
              <a:lnSpc>
                <a:spcPts val="3465"/>
              </a:lnSpc>
              <a:spcBef>
                <a:spcPct val="0"/>
              </a:spcBef>
              <a:spcAft>
                <a:spcPct val="0"/>
              </a:spcAft>
              <a:buFont typeface="Arial" charset="0"/>
              <a:defRPr sz="31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5pPr>
            <a:lvl6pPr marL="60932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6pPr>
            <a:lvl7pPr marL="1218641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7pPr>
            <a:lvl8pPr marL="1827962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8pPr>
            <a:lvl9pPr marL="2437283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-105" charset="-52"/>
              <a:defRPr sz="3499">
                <a:solidFill>
                  <a:schemeClr val="tx1"/>
                </a:solidFill>
                <a:latin typeface="Arial" pitchFamily="-105" charset="-52"/>
                <a:ea typeface="Arial" pitchFamily="-105" charset="-52"/>
                <a:cs typeface="Arial" pitchFamily="-105" charset="-52"/>
              </a:defRPr>
            </a:lvl9pPr>
          </a:lstStyle>
          <a:p>
            <a:pPr algn="ctr"/>
            <a:r>
              <a:rPr lang="en-GB" sz="2000">
                <a:solidFill>
                  <a:schemeClr val="accent1"/>
                </a:solidFill>
              </a:rPr>
              <a:t>Integrators / forwarders</a:t>
            </a:r>
          </a:p>
        </p:txBody>
      </p:sp>
      <p:pic>
        <p:nvPicPr>
          <p:cNvPr id="30" name="Picture 29" descr="A black and white logo&#10;&#10;AI-generated content may be incorrect.">
            <a:extLst>
              <a:ext uri="{FF2B5EF4-FFF2-40B4-BE49-F238E27FC236}">
                <a16:creationId xmlns:a16="http://schemas.microsoft.com/office/drawing/2014/main" id="{2A8A8A40-D63B-EACD-2882-41EAB9D39F3C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932445" y="2193064"/>
            <a:ext cx="1641350" cy="558398"/>
          </a:xfrm>
          <a:prstGeom prst="rect">
            <a:avLst/>
          </a:prstGeom>
        </p:spPr>
      </p:pic>
      <p:pic>
        <p:nvPicPr>
          <p:cNvPr id="1108" name="Picture 1107">
            <a:extLst>
              <a:ext uri="{FF2B5EF4-FFF2-40B4-BE49-F238E27FC236}">
                <a16:creationId xmlns:a16="http://schemas.microsoft.com/office/drawing/2014/main" id="{06747BA0-4F5E-E682-0DD8-2367E47E0FC8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163145" y="4233633"/>
            <a:ext cx="1518590" cy="538854"/>
          </a:xfrm>
          <a:prstGeom prst="rect">
            <a:avLst/>
          </a:prstGeom>
        </p:spPr>
      </p:pic>
      <p:pic>
        <p:nvPicPr>
          <p:cNvPr id="1109" name="Picture 1108" descr="A blue and white logo&#10;&#10;AI-generated content may be incorrect.">
            <a:extLst>
              <a:ext uri="{FF2B5EF4-FFF2-40B4-BE49-F238E27FC236}">
                <a16:creationId xmlns:a16="http://schemas.microsoft.com/office/drawing/2014/main" id="{C95F3FC3-603F-4982-B308-BF4070EC90A1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8407106" y="4927214"/>
            <a:ext cx="1013735" cy="526912"/>
          </a:xfrm>
          <a:prstGeom prst="rect">
            <a:avLst/>
          </a:prstGeom>
        </p:spPr>
      </p:pic>
      <p:pic>
        <p:nvPicPr>
          <p:cNvPr id="1110" name="Picture 1109">
            <a:extLst>
              <a:ext uri="{FF2B5EF4-FFF2-40B4-BE49-F238E27FC236}">
                <a16:creationId xmlns:a16="http://schemas.microsoft.com/office/drawing/2014/main" id="{9D7832F9-215C-B6F2-C661-E448B0BAD82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0394858" y="4887418"/>
            <a:ext cx="716525" cy="581182"/>
          </a:xfrm>
          <a:prstGeom prst="rect">
            <a:avLst/>
          </a:prstGeom>
        </p:spPr>
      </p:pic>
      <p:pic>
        <p:nvPicPr>
          <p:cNvPr id="1111" name="Picture 1110">
            <a:extLst>
              <a:ext uri="{FF2B5EF4-FFF2-40B4-BE49-F238E27FC236}">
                <a16:creationId xmlns:a16="http://schemas.microsoft.com/office/drawing/2014/main" id="{11DE4193-1A78-5D19-58D6-648807816659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4717284" y="4207629"/>
            <a:ext cx="930922" cy="614012"/>
          </a:xfrm>
          <a:prstGeom prst="rect">
            <a:avLst/>
          </a:prstGeom>
        </p:spPr>
      </p:pic>
      <p:pic>
        <p:nvPicPr>
          <p:cNvPr id="1113" name="Picture 4" descr="Boc Aviation Reports Strong Q1 Figures | Aviation News Online">
            <a:extLst>
              <a:ext uri="{FF2B5EF4-FFF2-40B4-BE49-F238E27FC236}">
                <a16:creationId xmlns:a16="http://schemas.microsoft.com/office/drawing/2014/main" id="{D440EA3C-5FAF-CBC6-27E9-C0220F36B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34342" r="11225" b="31331"/>
          <a:stretch>
            <a:fillRect/>
          </a:stretch>
        </p:blipFill>
        <p:spPr bwMode="auto">
          <a:xfrm>
            <a:off x="568301" y="5685613"/>
            <a:ext cx="1731986" cy="34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4" name="Picture 6" descr="Homepage | Manchester Airports Group">
            <a:extLst>
              <a:ext uri="{FF2B5EF4-FFF2-40B4-BE49-F238E27FC236}">
                <a16:creationId xmlns:a16="http://schemas.microsoft.com/office/drawing/2014/main" id="{4AC76C6C-07C2-962D-7049-8211C903D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187" y="4800204"/>
            <a:ext cx="1089546" cy="76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5" name="Picture 8" descr="LATAM Cargo Chile - Wikipedia">
            <a:extLst>
              <a:ext uri="{FF2B5EF4-FFF2-40B4-BE49-F238E27FC236}">
                <a16:creationId xmlns:a16="http://schemas.microsoft.com/office/drawing/2014/main" id="{EF97AC77-7453-825D-EA24-F8B0801E9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545" y="2974065"/>
            <a:ext cx="1395254" cy="44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Picture 10">
            <a:extLst>
              <a:ext uri="{FF2B5EF4-FFF2-40B4-BE49-F238E27FC236}">
                <a16:creationId xmlns:a16="http://schemas.microsoft.com/office/drawing/2014/main" id="{27E6DFA5-6228-CEA0-00B9-B7877D347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333" y="2252041"/>
            <a:ext cx="1189936" cy="4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7" name="Picture 6" descr="AVIAREPS appoints global head of cargo">
            <a:extLst>
              <a:ext uri="{FF2B5EF4-FFF2-40B4-BE49-F238E27FC236}">
                <a16:creationId xmlns:a16="http://schemas.microsoft.com/office/drawing/2014/main" id="{8513B3EA-DDE5-EFC4-01B9-93F1FAEDE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45" y="4261897"/>
            <a:ext cx="1662551" cy="5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9" name="Picture 12" descr="Teleport - Faster Cheaper Better">
            <a:extLst>
              <a:ext uri="{FF2B5EF4-FFF2-40B4-BE49-F238E27FC236}">
                <a16:creationId xmlns:a16="http://schemas.microsoft.com/office/drawing/2014/main" id="{8625FD6F-E9C4-AFCC-CECA-31BF1E6E8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052" y="3655903"/>
            <a:ext cx="1284991" cy="37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0" name="Picture 14">
            <a:extLst>
              <a:ext uri="{FF2B5EF4-FFF2-40B4-BE49-F238E27FC236}">
                <a16:creationId xmlns:a16="http://schemas.microsoft.com/office/drawing/2014/main" id="{8D89905D-76F3-BB59-B05D-B464E7F2C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05" y="2299240"/>
            <a:ext cx="1272814" cy="34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1" name="Picture 16" descr="Vision Invest | Al Muhaidib Group, Kingdom of Saudi Arabia">
            <a:extLst>
              <a:ext uri="{FF2B5EF4-FFF2-40B4-BE49-F238E27FC236}">
                <a16:creationId xmlns:a16="http://schemas.microsoft.com/office/drawing/2014/main" id="{BDC67273-B106-FF4B-8DC1-52CDE281A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699" y="5589368"/>
            <a:ext cx="1603749" cy="47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2" name="Picture 18" descr="Nippon Cargo Airlines Logo and symbol, meaning, history, PNG, brand">
            <a:extLst>
              <a:ext uri="{FF2B5EF4-FFF2-40B4-BE49-F238E27FC236}">
                <a16:creationId xmlns:a16="http://schemas.microsoft.com/office/drawing/2014/main" id="{D47AABF0-F0B4-E836-0F3F-4FF18EA18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513" y="3586745"/>
            <a:ext cx="962313" cy="54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Saudia Cargo - Wikipedia">
            <a:extLst>
              <a:ext uri="{FF2B5EF4-FFF2-40B4-BE49-F238E27FC236}">
                <a16:creationId xmlns:a16="http://schemas.microsoft.com/office/drawing/2014/main" id="{1B8468DC-93D5-13F7-0327-9DA2DE240C35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4466378" y="2898754"/>
            <a:ext cx="1424990" cy="492269"/>
          </a:xfrm>
          <a:prstGeom prst="rect">
            <a:avLst/>
          </a:prstGeom>
        </p:spPr>
      </p:pic>
      <p:pic>
        <p:nvPicPr>
          <p:cNvPr id="23" name="Picture 22" descr="King Salman International Airport - Wikipedia">
            <a:extLst>
              <a:ext uri="{FF2B5EF4-FFF2-40B4-BE49-F238E27FC236}">
                <a16:creationId xmlns:a16="http://schemas.microsoft.com/office/drawing/2014/main" id="{974F4504-D4AD-CDCB-597A-1E96F76C4735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2834794" y="5635357"/>
            <a:ext cx="1000680" cy="463730"/>
          </a:xfrm>
          <a:prstGeom prst="rect">
            <a:avLst/>
          </a:prstGeom>
        </p:spPr>
      </p:pic>
      <p:pic>
        <p:nvPicPr>
          <p:cNvPr id="1075" name="Picture 1074" descr="A logo with a red and blue circle and a plane in the middle&#10;&#10;Description automatically generated">
            <a:extLst>
              <a:ext uri="{FF2B5EF4-FFF2-40B4-BE49-F238E27FC236}">
                <a16:creationId xmlns:a16="http://schemas.microsoft.com/office/drawing/2014/main" id="{0C43FA4F-8610-A7ED-1446-1EE5C04338CD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25046433" y="2483844"/>
            <a:ext cx="814927" cy="428992"/>
          </a:xfrm>
          <a:prstGeom prst="rect">
            <a:avLst/>
          </a:prstGeom>
        </p:spPr>
      </p:pic>
      <p:pic>
        <p:nvPicPr>
          <p:cNvPr id="1096" name="Picture 1095">
            <a:extLst>
              <a:ext uri="{FF2B5EF4-FFF2-40B4-BE49-F238E27FC236}">
                <a16:creationId xmlns:a16="http://schemas.microsoft.com/office/drawing/2014/main" id="{77396E84-0C73-B9C6-644D-413FE61F2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29288329" y="1833027"/>
            <a:ext cx="1612900" cy="457200"/>
          </a:xfrm>
          <a:prstGeom prst="rect">
            <a:avLst/>
          </a:prstGeom>
        </p:spPr>
      </p:pic>
      <p:pic>
        <p:nvPicPr>
          <p:cNvPr id="1100" name="Picture 8" descr="Amsterdam Schiphol Airport en MCS slaan handen ineen met private LoRa  netwerk - MCS">
            <a:extLst>
              <a:ext uri="{FF2B5EF4-FFF2-40B4-BE49-F238E27FC236}">
                <a16:creationId xmlns:a16="http://schemas.microsoft.com/office/drawing/2014/main" id="{EC026444-B992-CB44-3936-01B6EECC4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1" b="16962"/>
          <a:stretch/>
        </p:blipFill>
        <p:spPr bwMode="auto">
          <a:xfrm>
            <a:off x="24955033" y="3045734"/>
            <a:ext cx="997728" cy="50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4" name="Picture 1123" descr="Singapore Changi Airport">
            <a:extLst>
              <a:ext uri="{FF2B5EF4-FFF2-40B4-BE49-F238E27FC236}">
                <a16:creationId xmlns:a16="http://schemas.microsoft.com/office/drawing/2014/main" id="{0B4F5A46-0F65-D300-3589-64DB2DAE4405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24686436" y="3679325"/>
            <a:ext cx="1615264" cy="560398"/>
          </a:xfrm>
          <a:prstGeom prst="rect">
            <a:avLst/>
          </a:prstGeom>
        </p:spPr>
      </p:pic>
      <p:pic>
        <p:nvPicPr>
          <p:cNvPr id="1126" name="Picture 1125">
            <a:extLst>
              <a:ext uri="{FF2B5EF4-FFF2-40B4-BE49-F238E27FC236}">
                <a16:creationId xmlns:a16="http://schemas.microsoft.com/office/drawing/2014/main" id="{DDBB7F31-A479-65B0-760F-57EEC8956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29444625" y="2441906"/>
            <a:ext cx="1187776" cy="502825"/>
          </a:xfrm>
          <a:prstGeom prst="rect">
            <a:avLst/>
          </a:prstGeom>
        </p:spPr>
      </p:pic>
      <p:pic>
        <p:nvPicPr>
          <p:cNvPr id="1134" name="Picture 1133">
            <a:extLst>
              <a:ext uri="{FF2B5EF4-FFF2-40B4-BE49-F238E27FC236}">
                <a16:creationId xmlns:a16="http://schemas.microsoft.com/office/drawing/2014/main" id="{0A5B4A1B-EEB7-5DFF-AF7F-77E29D6391B4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22029129" y="2518117"/>
            <a:ext cx="1899993" cy="388931"/>
          </a:xfrm>
          <a:prstGeom prst="rect">
            <a:avLst/>
          </a:prstGeom>
        </p:spPr>
      </p:pic>
      <p:pic>
        <p:nvPicPr>
          <p:cNvPr id="1135" name="Picture 1134" descr="LX Pantos | Global Total Logistics Company">
            <a:extLst>
              <a:ext uri="{FF2B5EF4-FFF2-40B4-BE49-F238E27FC236}">
                <a16:creationId xmlns:a16="http://schemas.microsoft.com/office/drawing/2014/main" id="{36E42328-9566-A161-D767-06802A8A0FC8}"/>
              </a:ext>
            </a:extLst>
          </p:cNvPr>
          <p:cNvPicPr>
            <a:picLocks noChangeAspect="1"/>
          </p:cNvPicPr>
          <p:nvPr/>
        </p:nvPicPr>
        <p:blipFill>
          <a:blip r:embed="rId60"/>
          <a:srcRect l="26383" t="38962" r="26682" b="39068"/>
          <a:stretch>
            <a:fillRect/>
          </a:stretch>
        </p:blipFill>
        <p:spPr>
          <a:xfrm>
            <a:off x="22126999" y="3108130"/>
            <a:ext cx="1711995" cy="420728"/>
          </a:xfrm>
          <a:prstGeom prst="rect">
            <a:avLst/>
          </a:prstGeom>
        </p:spPr>
      </p:pic>
      <p:pic>
        <p:nvPicPr>
          <p:cNvPr id="1137" name="Picture 1136" descr="Logistics Benelux">
            <a:extLst>
              <a:ext uri="{FF2B5EF4-FFF2-40B4-BE49-F238E27FC236}">
                <a16:creationId xmlns:a16="http://schemas.microsoft.com/office/drawing/2014/main" id="{A21380BD-9DBB-157D-9581-9AB4532FB19B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22376098" y="3518408"/>
            <a:ext cx="1223450" cy="815633"/>
          </a:xfrm>
          <a:prstGeom prst="rect">
            <a:avLst/>
          </a:prstGeom>
        </p:spPr>
      </p:pic>
      <p:pic>
        <p:nvPicPr>
          <p:cNvPr id="1139" name="Picture 1138" descr="SATS Ltd - Wikipedia">
            <a:extLst>
              <a:ext uri="{FF2B5EF4-FFF2-40B4-BE49-F238E27FC236}">
                <a16:creationId xmlns:a16="http://schemas.microsoft.com/office/drawing/2014/main" id="{2882AEBA-2AF6-6796-4FC9-29679E03617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24861727" y="1789287"/>
            <a:ext cx="1300430" cy="528299"/>
          </a:xfrm>
          <a:prstGeom prst="rect">
            <a:avLst/>
          </a:prstGeom>
        </p:spPr>
      </p:pic>
      <p:pic>
        <p:nvPicPr>
          <p:cNvPr id="1141" name="Picture 1140" descr="ATTA :: Wesgro">
            <a:extLst>
              <a:ext uri="{FF2B5EF4-FFF2-40B4-BE49-F238E27FC236}">
                <a16:creationId xmlns:a16="http://schemas.microsoft.com/office/drawing/2014/main" id="{6BBB4E43-A3CD-F2B2-0B19-04C418C45DEF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27216679" y="1816575"/>
            <a:ext cx="1076398" cy="515774"/>
          </a:xfrm>
          <a:prstGeom prst="rect">
            <a:avLst/>
          </a:prstGeom>
        </p:spPr>
      </p:pic>
      <p:pic>
        <p:nvPicPr>
          <p:cNvPr id="1142" name="Picture 1141" descr="Holland / Netherlands - Logistics Company - Crane Worldwide Logistics">
            <a:extLst>
              <a:ext uri="{FF2B5EF4-FFF2-40B4-BE49-F238E27FC236}">
                <a16:creationId xmlns:a16="http://schemas.microsoft.com/office/drawing/2014/main" id="{43907319-E7C1-6283-B2E1-DA59F6045BDB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258340" y="3591103"/>
            <a:ext cx="1640467" cy="4879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801C78A-87F7-68F0-9512-C30807EC9050}"/>
              </a:ext>
            </a:extLst>
          </p:cNvPr>
          <p:cNvSpPr txBox="1"/>
          <p:nvPr/>
        </p:nvSpPr>
        <p:spPr>
          <a:xfrm>
            <a:off x="3708400" y="-154940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5D415D-5F9A-1C78-A615-0D65D0FC23C7}"/>
              </a:ext>
            </a:extLst>
          </p:cNvPr>
          <p:cNvSpPr/>
          <p:nvPr/>
        </p:nvSpPr>
        <p:spPr>
          <a:xfrm>
            <a:off x="9659389" y="4003"/>
            <a:ext cx="2532610" cy="6103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/>
              <a:t>Skip for presentation – but keep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202353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F1BBA34A-BDDD-5D87-3A22-36D0CB917F0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2216482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3" imgW="7772400" imgH="10058400" progId="TCLayout.ActiveDocument.1">
                  <p:embed/>
                </p:oleObj>
              </mc:Choice>
              <mc:Fallback>
                <p:oleObj name="think-cell Slide" r:id="rId23" imgW="7772400" imgH="1005840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BBA34A-BDDD-5D87-3A22-36D0CB917F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69A255-F114-4A34-BCE6-37237D146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A83D1-75D3-A334-82AD-36D175EC6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72000"/>
          <a:lstStyle/>
          <a:p>
            <a:r>
              <a:rPr lang="en-US" dirty="0"/>
              <a:t>Thank you for inviting Rotate to Marrakech!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3914EF-E642-3917-EB3D-C390D6CEA6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Source: Rotate Air Demand data, Rotate analysis (June 2026)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A82045-F152-8CF1-89A6-B2C5888141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0800" y="2505495"/>
            <a:ext cx="10659600" cy="216000"/>
          </a:xfrm>
        </p:spPr>
        <p:txBody>
          <a:bodyPr/>
          <a:lstStyle/>
          <a:p>
            <a:r>
              <a:rPr lang="en-US" dirty="0"/>
              <a:t>Thousand tonnes, 2025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323CB3-F609-3795-5265-8D7011C7C9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0800" y="1746468"/>
            <a:ext cx="10659600" cy="273600"/>
          </a:xfrm>
        </p:spPr>
        <p:txBody>
          <a:bodyPr/>
          <a:lstStyle/>
          <a:p>
            <a:r>
              <a:rPr lang="en-US" sz="1800" dirty="0"/>
              <a:t>Excluding perishables, Morrocco is one of the largest cargo markets in Africa</a:t>
            </a:r>
          </a:p>
        </p:txBody>
      </p:sp>
      <p:graphicFrame>
        <p:nvGraphicFramePr>
          <p:cNvPr id="165" name="Chart 164">
            <a:extLst>
              <a:ext uri="{FF2B5EF4-FFF2-40B4-BE49-F238E27FC236}">
                <a16:creationId xmlns:a16="http://schemas.microsoft.com/office/drawing/2014/main" id="{0FBEE868-865C-EC24-44F7-3CA2C4B6BE17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7349219"/>
              </p:ext>
            </p:extLst>
          </p:nvPr>
        </p:nvGraphicFramePr>
        <p:xfrm>
          <a:off x="647700" y="3121025"/>
          <a:ext cx="10674350" cy="2243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1789A5D-2F3C-DDD8-0DB3-AD625670B26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892175" y="5381625"/>
            <a:ext cx="9921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1674DA1-C800-4BA0-B6DA-A9FEF0F143DC}" type="datetime'''''Sout''''''h ''A''f''''''''r''''''''i''''ca'''''">
              <a:rPr lang="en-US" altLang="en-US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South Africa</a:t>
            </a:fld>
            <a:endParaRPr lang="en-US" dirty="0">
              <a:cs typeface="+mn-cs"/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D6D5B2D7-D9D9-879C-2CF7-6407206D5B6D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2341563" y="5381625"/>
            <a:ext cx="7175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B1FFE89-495C-45C4-AA4D-B2F19F692BED}" type="datetime'Mor''''''''''o''''''''''''''''c''''c''''''o'">
              <a:rPr lang="en-US" altLang="en-US" b="1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Morocco</a:t>
            </a:fld>
            <a:endParaRPr lang="en-US" b="1" dirty="0">
              <a:cs typeface="+mn-cs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7A976D47-E405-392E-DA19-C7D7B8EC5508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3767138" y="5381625"/>
            <a:ext cx="4968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CD87123-69DE-4B85-B18C-832712E84411}" type="datetime'K''''''''''e''''''''n''''''''''''''y''''''a'''''''''''''''''''">
              <a:rPr lang="en-US" altLang="en-US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Kenya</a:t>
            </a:fld>
            <a:endParaRPr lang="en-US" dirty="0">
              <a:cs typeface="+mn-cs"/>
            </a:endParaRPr>
          </a:p>
        </p:txBody>
      </p:sp>
      <p:sp>
        <p:nvSpPr>
          <p:cNvPr id="78" name="Text Placeholder 13">
            <a:extLst>
              <a:ext uri="{FF2B5EF4-FFF2-40B4-BE49-F238E27FC236}">
                <a16:creationId xmlns:a16="http://schemas.microsoft.com/office/drawing/2014/main" id="{5F8504FB-6EDB-8698-5A21-CFDFA6A4B7C1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5018088" y="5381625"/>
            <a:ext cx="6207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10E6BEC-E7E3-43CC-95A2-1FFC9FC20F34}" type="datetime'''''U''''g''''''''''''''''''''''''''''''a''''n''''d''''''''a'">
              <a:rPr lang="en-US" altLang="en-US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Uganda</a:t>
            </a:fld>
            <a:endParaRPr lang="en-US" dirty="0">
              <a:cs typeface="+mn-cs"/>
            </a:endParaRPr>
          </a:p>
        </p:txBody>
      </p:sp>
      <p:sp>
        <p:nvSpPr>
          <p:cNvPr id="79" name="Text Placeholder 13">
            <a:extLst>
              <a:ext uri="{FF2B5EF4-FFF2-40B4-BE49-F238E27FC236}">
                <a16:creationId xmlns:a16="http://schemas.microsoft.com/office/drawing/2014/main" id="{464A563D-E95F-AAC3-42E7-0DB6F7A28B2B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6354763" y="5381625"/>
            <a:ext cx="5762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56ABA66-809A-4A15-A5CF-59DB864C1202}" type="datetime'''Ni''g''''''''''''''e''''''''''''''''''''''r''ia'''''">
              <a:rPr lang="en-US" altLang="en-US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Nigeria</a:t>
            </a:fld>
            <a:endParaRPr lang="en-US" dirty="0">
              <a:cs typeface="+mn-cs"/>
            </a:endParaRPr>
          </a:p>
        </p:txBody>
      </p:sp>
      <p:sp>
        <p:nvSpPr>
          <p:cNvPr id="80" name="Text Placeholder 13">
            <a:extLst>
              <a:ext uri="{FF2B5EF4-FFF2-40B4-BE49-F238E27FC236}">
                <a16:creationId xmlns:a16="http://schemas.microsoft.com/office/drawing/2014/main" id="{36642252-5D99-8B7D-E10F-2C4D1410231A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auto">
          <a:xfrm>
            <a:off x="7659688" y="5381625"/>
            <a:ext cx="5905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B063486-819C-4BE9-811D-E729F1499E0E}" type="datetime'T''''''''''''unis''''''i''''''''''a'''''''''''''''''">
              <a:rPr lang="en-US" altLang="en-US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Tunisia</a:t>
            </a:fld>
            <a:endParaRPr lang="en-US" dirty="0">
              <a:cs typeface="+mn-cs"/>
            </a:endParaRPr>
          </a:p>
        </p:txBody>
      </p:sp>
      <p:sp>
        <p:nvSpPr>
          <p:cNvPr id="81" name="Text Placeholder 13">
            <a:extLst>
              <a:ext uri="{FF2B5EF4-FFF2-40B4-BE49-F238E27FC236}">
                <a16:creationId xmlns:a16="http://schemas.microsoft.com/office/drawing/2014/main" id="{6FBE9CD7-CC30-2650-FDE1-76438BAA5D5A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auto">
          <a:xfrm>
            <a:off x="9007475" y="5381625"/>
            <a:ext cx="5238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9F6F62B-89D0-457E-9451-3FB33E439A1D}" type="datetime'G''''''''''''''ha''''''''''''''''''''''''''''''''''n''a'''">
              <a:rPr lang="en-US" altLang="en-US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Ghana</a:t>
            </a:fld>
            <a:endParaRPr lang="en-US" dirty="0">
              <a:cs typeface="+mn-cs"/>
            </a:endParaRPr>
          </a:p>
        </p:txBody>
      </p:sp>
      <p:sp>
        <p:nvSpPr>
          <p:cNvPr id="82" name="Text Placeholder 13">
            <a:extLst>
              <a:ext uri="{FF2B5EF4-FFF2-40B4-BE49-F238E27FC236}">
                <a16:creationId xmlns:a16="http://schemas.microsoft.com/office/drawing/2014/main" id="{2BD9257D-F4CC-7B6E-753E-4E6FA1B328CE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auto">
          <a:xfrm>
            <a:off x="10255250" y="5381625"/>
            <a:ext cx="6556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EF7D455-DF64-49AB-B30A-4169DCB8E746}" type="datetime'''''''''''Et''h''i''''''''o''''''pi''''''''''''''''''''''a'">
              <a:rPr lang="en-US" altLang="en-US" smtClean="0"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Ethiopia</a:t>
            </a:fld>
            <a:endParaRPr lang="en-US" dirty="0">
              <a:cs typeface="+mn-cs"/>
            </a:endParaRPr>
          </a:p>
        </p:txBody>
      </p:sp>
      <p:sp>
        <p:nvSpPr>
          <p:cNvPr id="140" name="Text Placeholder 13">
            <a:extLst>
              <a:ext uri="{FF2B5EF4-FFF2-40B4-BE49-F238E27FC236}">
                <a16:creationId xmlns:a16="http://schemas.microsoft.com/office/drawing/2014/main" id="{3870024C-6863-3A32-ACB0-B93611499DE4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1262063" y="4837113"/>
            <a:ext cx="2508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5B261B1-EA3E-4FEA-85D1-704FB48D1F70}" type="datetime'''6''''''''''''''''''''5'''''''''''''''''">
              <a:rPr lang="en-US" altLang="en-US" smtClean="0">
                <a:solidFill>
                  <a:schemeClr val="bg1"/>
                </a:solidFill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65</a:t>
            </a:fld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1" name="Text Placeholder 13">
            <a:extLst>
              <a:ext uri="{FF2B5EF4-FFF2-40B4-BE49-F238E27FC236}">
                <a16:creationId xmlns:a16="http://schemas.microsoft.com/office/drawing/2014/main" id="{48DBFA37-9804-7409-AA68-ED02A24614E6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 bwMode="gray">
          <a:xfrm>
            <a:off x="2573338" y="5030788"/>
            <a:ext cx="2540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A9B145E-E4AD-4778-B9A4-6CC7C7BAEB03}" type="datetime'''''''''''''2''''''''''''''''''8'''''''''''''''''''''''''">
              <a:rPr lang="en-US" altLang="en-US" b="1" smtClean="0">
                <a:solidFill>
                  <a:schemeClr val="bg1"/>
                </a:solidFill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28</a:t>
            </a:fld>
            <a:endParaRPr lang="en-US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2" name="Text Placeholder 13">
            <a:extLst>
              <a:ext uri="{FF2B5EF4-FFF2-40B4-BE49-F238E27FC236}">
                <a16:creationId xmlns:a16="http://schemas.microsoft.com/office/drawing/2014/main" id="{F65C8C9F-8FC4-529C-526E-C4D914FE0AD1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3889375" y="5068888"/>
            <a:ext cx="2508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CB85C94-8FF1-49EB-B056-F84E0E2B822E}" type="datetime'''2''''''''''''''''''''''1'''''''''''''''''''''''''">
              <a:rPr lang="en-US" altLang="en-US" smtClean="0">
                <a:solidFill>
                  <a:schemeClr val="bg1"/>
                </a:solidFill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21</a:t>
            </a:fld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3" name="Text Placeholder 13">
            <a:extLst>
              <a:ext uri="{FF2B5EF4-FFF2-40B4-BE49-F238E27FC236}">
                <a16:creationId xmlns:a16="http://schemas.microsoft.com/office/drawing/2014/main" id="{3C7ED934-2B8B-4273-1031-03FEFE35A942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>
            <a:off x="5202238" y="5084763"/>
            <a:ext cx="2508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401D9AF-B2E6-4E55-9089-2204F05BB6EF}" type="datetime'''''''''''''1''''''''''''''8'''''''''''''''''''''''''''''''''">
              <a:rPr lang="en-US" altLang="en-US" smtClean="0">
                <a:solidFill>
                  <a:schemeClr val="bg1"/>
                </a:solidFill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</a:t>
            </a:fld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4" name="Text Placeholder 13">
            <a:extLst>
              <a:ext uri="{FF2B5EF4-FFF2-40B4-BE49-F238E27FC236}">
                <a16:creationId xmlns:a16="http://schemas.microsoft.com/office/drawing/2014/main" id="{72FA1479-C987-00CF-9090-840F2945EFB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6516688" y="5097463"/>
            <a:ext cx="250825" cy="212725"/>
          </a:xfrm>
          <a:prstGeom prst="rect">
            <a:avLst/>
          </a:prstGeom>
          <a:solidFill>
            <a:srgbClr val="498196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22BC62B-3259-415A-9D3D-F72AE0FE0E1D}" type="datetime'''''''''''''1''''''''''''''''''''''''''''''''''''''5'''''">
              <a:rPr lang="en-US" altLang="en-US" smtClean="0">
                <a:solidFill>
                  <a:schemeClr val="bg1"/>
                </a:solidFill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</a:t>
            </a:fld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5" name="Text Placeholder 13">
            <a:extLst>
              <a:ext uri="{FF2B5EF4-FFF2-40B4-BE49-F238E27FC236}">
                <a16:creationId xmlns:a16="http://schemas.microsoft.com/office/drawing/2014/main" id="{ECC683D4-745F-CB5F-EEA1-68B581B1C1C3}"/>
              </a:ext>
            </a:extLst>
          </p:cNvPr>
          <p:cNvSpPr txBox="1">
            <a:spLocks/>
          </p:cNvSpPr>
          <p:nvPr>
            <p:custDataLst>
              <p:tags r:id="rId16"/>
            </p:custDataLst>
          </p:nvPr>
        </p:nvSpPr>
        <p:spPr bwMode="gray">
          <a:xfrm>
            <a:off x="7829550" y="5105400"/>
            <a:ext cx="250825" cy="212725"/>
          </a:xfrm>
          <a:prstGeom prst="rect">
            <a:avLst/>
          </a:prstGeom>
          <a:solidFill>
            <a:srgbClr val="498196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1EAA7DC-F62D-45C1-ABD4-37F7BFEF12CC}" type="datetime'''''''''''''''''''''''''''''''''''''''''1''3'''''''''''''''''">
              <a:rPr lang="en-US" altLang="en-US" smtClean="0">
                <a:solidFill>
                  <a:schemeClr val="bg1"/>
                </a:solidFill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13</a:t>
            </a:fld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6" name="Text Placeholder 13">
            <a:extLst>
              <a:ext uri="{FF2B5EF4-FFF2-40B4-BE49-F238E27FC236}">
                <a16:creationId xmlns:a16="http://schemas.microsoft.com/office/drawing/2014/main" id="{12794698-677F-DB19-965E-E0D5194212B8}"/>
              </a:ext>
            </a:extLst>
          </p:cNvPr>
          <p:cNvSpPr txBox="1">
            <a:spLocks/>
          </p:cNvSpPr>
          <p:nvPr>
            <p:custDataLst>
              <p:tags r:id="rId17"/>
            </p:custDataLst>
          </p:nvPr>
        </p:nvSpPr>
        <p:spPr bwMode="gray">
          <a:xfrm>
            <a:off x="9144000" y="5110163"/>
            <a:ext cx="250825" cy="212725"/>
          </a:xfrm>
          <a:prstGeom prst="rect">
            <a:avLst/>
          </a:prstGeom>
          <a:solidFill>
            <a:srgbClr val="498196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3F2CD42-06A7-4AEB-9F7D-3D82BF1AED98}" type="datetime'''''''''''''''''''''''''''''12'''''''">
              <a:rPr lang="en-US" altLang="en-US" smtClean="0">
                <a:solidFill>
                  <a:schemeClr val="bg1"/>
                </a:solidFill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12</a:t>
            </a:fld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539A6AB-F863-6BD7-7D15-3A0A1FC0ABAD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>
            <a:off x="9299575" y="3279775"/>
            <a:ext cx="250825" cy="187325"/>
          </a:xfrm>
          <a:prstGeom prst="rect">
            <a:avLst/>
          </a:prstGeom>
          <a:solidFill>
            <a:srgbClr val="4981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dirty="0" err="1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D92BF0AB-2498-F204-CBF8-640265169173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>
            <a:off x="9299575" y="3543300"/>
            <a:ext cx="250825" cy="18732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dirty="0" err="1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741D160C-4662-0267-A66B-80ED9C40149C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 bwMode="auto">
          <a:xfrm>
            <a:off x="9601200" y="3275013"/>
            <a:ext cx="12890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1019FA39-BFE7-4047-ACE6-D0B4D3ED2F0A}" type="datetime'''Non''-p''e''''ri''''''''''''''''''''sh''''''''a''''ble''''s'">
              <a:rPr lang="en-US" altLang="en-US" smtClean="0">
                <a:cs typeface="+mn-cs"/>
              </a:rPr>
              <a:pPr/>
              <a:t>Non-perishables</a:t>
            </a:fld>
            <a:endParaRPr lang="en-US" dirty="0">
              <a:cs typeface="+mn-cs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B6867EE-8123-5FA8-0ECB-9C9AAFF21BDA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 bwMode="auto">
          <a:xfrm>
            <a:off x="9601200" y="3538538"/>
            <a:ext cx="9255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71B0A383-CC32-4FED-BA3A-8B39DD0FCD38}" type="datetime'''''''''''''P''er''ishab''''l''''''''''''''es'''''''''">
              <a:rPr lang="en-US" altLang="en-US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Perishables</a:t>
            </a:fld>
            <a:endParaRPr lang="en-US" dirty="0">
              <a:cs typeface="+mn-cs"/>
            </a:endParaRPr>
          </a:p>
        </p:txBody>
      </p:sp>
      <p:sp>
        <p:nvSpPr>
          <p:cNvPr id="153" name="Text Placeholder 6">
            <a:extLst>
              <a:ext uri="{FF2B5EF4-FFF2-40B4-BE49-F238E27FC236}">
                <a16:creationId xmlns:a16="http://schemas.microsoft.com/office/drawing/2014/main" id="{EB10B90E-E19D-5608-3B40-98E7CECD3C52}"/>
              </a:ext>
            </a:extLst>
          </p:cNvPr>
          <p:cNvSpPr txBox="1">
            <a:spLocks/>
          </p:cNvSpPr>
          <p:nvPr/>
        </p:nvSpPr>
        <p:spPr>
          <a:xfrm>
            <a:off x="729000" y="2206926"/>
            <a:ext cx="10659600" cy="216000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lang="en-US" sz="14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African air cargo tonnage by export market, 2025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A4AB608E-D1E1-0004-0D34-4FCF247C8845}"/>
              </a:ext>
            </a:extLst>
          </p:cNvPr>
          <p:cNvSpPr txBox="1"/>
          <p:nvPr/>
        </p:nvSpPr>
        <p:spPr>
          <a:xfrm>
            <a:off x="-685800" y="239268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3856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6095CFAD-6174-8678-722E-23F8F2BC48F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22728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6" imgH="608" progId="TCLayout.ActiveDocument.1">
                  <p:embed/>
                </p:oleObj>
              </mc:Choice>
              <mc:Fallback>
                <p:oleObj name="think-cell Slide" r:id="rId3" imgW="606" imgH="60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095CFAD-6174-8678-722E-23F8F2BC48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4967214-D3C9-F097-D645-9735D135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F4BB47-01D2-0AC4-7D6E-2D4F1C301E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DEC9B-B29C-476C-B409-066A15213313}" type="slidenum">
              <a:rPr lang="en-GB" b="1" smtClean="0"/>
              <a:pPr/>
              <a:t>3</a:t>
            </a:fld>
            <a:endParaRPr lang="en-GB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FF25C-8386-F783-6A20-6FE342B1A8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State of the industry </a:t>
            </a:r>
          </a:p>
          <a:p>
            <a:r>
              <a:rPr lang="en-US" dirty="0"/>
              <a:t>Middle East capacity impact</a:t>
            </a:r>
          </a:p>
          <a:p>
            <a:r>
              <a:rPr lang="en-US" dirty="0"/>
              <a:t>Trends (demand) beyond the ME</a:t>
            </a: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292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03591-C315-61C8-EB55-70A98C606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6D9D920B-1139-5D63-F025-3B156B98B2A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8261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606" imgH="608" progId="TCLayout.ActiveDocument.1">
                  <p:embed/>
                </p:oleObj>
              </mc:Choice>
              <mc:Fallback>
                <p:oleObj name="think-cell Slide" r:id="rId9" imgW="606" imgH="60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9D920B-1139-5D63-F025-3B156B98B2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D0B0B1-53B1-ECCC-6AF4-C214A1CC8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0119E5-FD88-E05A-DF39-DB3B62D8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98" y="728663"/>
            <a:ext cx="12282601" cy="576000"/>
          </a:xfrm>
        </p:spPr>
        <p:txBody>
          <a:bodyPr vert="horz" rIns="72000"/>
          <a:lstStyle/>
          <a:p>
            <a:pPr>
              <a:tabLst>
                <a:tab pos="4510088" algn="l"/>
              </a:tabLst>
            </a:pPr>
            <a:r>
              <a:rPr lang="en-GB" sz="2720" dirty="0">
                <a:ea typeface="Roboto Black"/>
                <a:cs typeface="Arial"/>
              </a:rPr>
              <a:t>Global demand &amp; capacity grew 30 months in a row before the ME conflict</a:t>
            </a:r>
            <a:endParaRPr lang="en-US" sz="2720" dirty="0">
              <a:ea typeface="Roboto Black"/>
              <a:cs typeface="Arial"/>
            </a:endParaRPr>
          </a:p>
        </p:txBody>
      </p:sp>
      <p:sp>
        <p:nvSpPr>
          <p:cNvPr id="242" name="Text Placeholder 241">
            <a:extLst>
              <a:ext uri="{FF2B5EF4-FFF2-40B4-BE49-F238E27FC236}">
                <a16:creationId xmlns:a16="http://schemas.microsoft.com/office/drawing/2014/main" id="{46E05DE6-5C1D-7278-2905-EB42988292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Note: International air cargo demand and capacity only, capacity by freighters and widebody passenger aircraft only (including integrators and charter flights)</a:t>
            </a:r>
          </a:p>
          <a:p>
            <a:r>
              <a:rPr lang="en-US" dirty="0"/>
              <a:t>Source: Rotate Live Capacity; Rotate Air demand; IATA monthly statistics, Rotate analysis (June 2026)</a:t>
            </a:r>
          </a:p>
        </p:txBody>
      </p:sp>
      <p:sp>
        <p:nvSpPr>
          <p:cNvPr id="243" name="Text Placeholder 242">
            <a:extLst>
              <a:ext uri="{FF2B5EF4-FFF2-40B4-BE49-F238E27FC236}">
                <a16:creationId xmlns:a16="http://schemas.microsoft.com/office/drawing/2014/main" id="{FCF6D75A-12A8-AD3C-1787-E00221C13B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% YoY (measured in tonnes)</a:t>
            </a:r>
          </a:p>
        </p:txBody>
      </p:sp>
      <p:sp>
        <p:nvSpPr>
          <p:cNvPr id="244" name="Text Placeholder 243">
            <a:extLst>
              <a:ext uri="{FF2B5EF4-FFF2-40B4-BE49-F238E27FC236}">
                <a16:creationId xmlns:a16="http://schemas.microsoft.com/office/drawing/2014/main" id="{AF3DFCE5-5219-D6E3-1835-E0BAADC5AC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Air cargo demand and capacity growth</a:t>
            </a: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063DC83E-F163-536D-C510-7F964E93083B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0434058"/>
              </p:ext>
            </p:extLst>
          </p:nvPr>
        </p:nvGraphicFramePr>
        <p:xfrm>
          <a:off x="544513" y="2343150"/>
          <a:ext cx="10186987" cy="3357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2" name="Rectangle 41">
            <a:extLst>
              <a:ext uri="{FF2B5EF4-FFF2-40B4-BE49-F238E27FC236}">
                <a16:creationId xmlns:a16="http://schemas.microsoft.com/office/drawing/2014/main" id="{EA5A6B02-95C3-678F-6B27-37FDE86D702F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4557713" y="2239963"/>
            <a:ext cx="214313" cy="160338"/>
          </a:xfrm>
          <a:prstGeom prst="rect">
            <a:avLst/>
          </a:prstGeom>
          <a:solidFill>
            <a:srgbClr val="C7E4CA"/>
          </a:solidFill>
          <a:ln w="3175" cap="flat" cmpd="sng" algn="ctr">
            <a:solidFill>
              <a:srgbClr val="A1A1A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err="1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B5BE570-374C-F590-B197-135C944A2681}"/>
              </a:ext>
            </a:extLst>
          </p:cNvPr>
          <p:cNvCxnSpPr/>
          <p:nvPr>
            <p:custDataLst>
              <p:tags r:id="rId4"/>
            </p:custDataLst>
          </p:nvPr>
        </p:nvCxnSpPr>
        <p:spPr bwMode="gray">
          <a:xfrm>
            <a:off x="5505450" y="2319338"/>
            <a:ext cx="185738" cy="0"/>
          </a:xfrm>
          <a:prstGeom prst="line">
            <a:avLst/>
          </a:prstGeom>
          <a:ln w="28575" cap="rnd" cmpd="sng" algn="ctr">
            <a:solidFill>
              <a:srgbClr val="3A5B7C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4C3CFDBF-C9DE-C879-544F-42A256C536A7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4822825" y="2235200"/>
            <a:ext cx="56673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32E1A037-B642-405A-959F-F042778D7C55}" type="datetime'''''De''''''''''''m''an''''''''d'''''''''''''''''">
              <a:rPr lang="en-US" altLang="en-US" sz="1200" smtClean="0">
                <a:effectLst/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Demand</a:t>
            </a:fld>
            <a:endParaRPr lang="en-US" sz="1200">
              <a:cs typeface="+mn-cs"/>
            </a:endParaRPr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85BB7CFB-33E7-C418-86D2-71CA2378E6FD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5756275" y="2235200"/>
            <a:ext cx="5857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97F817C8-43EF-44E9-B388-9A6F15C75FA6}" type="datetime'''Cap''''''''''''''''''a''''''''''''c''i''t''''''''''''''y'">
              <a:rPr lang="en-US" altLang="en-US" sz="1200" smtClean="0">
                <a:effectLst/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Capacity</a:t>
            </a:fld>
            <a:endParaRPr lang="en-US" sz="1200">
              <a:cs typeface="+mn-cs"/>
            </a:endParaRPr>
          </a:p>
        </p:txBody>
      </p:sp>
      <p:sp>
        <p:nvSpPr>
          <p:cNvPr id="1053" name="Left Brace 1052">
            <a:extLst>
              <a:ext uri="{FF2B5EF4-FFF2-40B4-BE49-F238E27FC236}">
                <a16:creationId xmlns:a16="http://schemas.microsoft.com/office/drawing/2014/main" id="{45012127-19C7-6386-8AC3-D785B72A28F8}"/>
              </a:ext>
            </a:extLst>
          </p:cNvPr>
          <p:cNvSpPr/>
          <p:nvPr/>
        </p:nvSpPr>
        <p:spPr>
          <a:xfrm rot="16200000">
            <a:off x="7694295" y="1905635"/>
            <a:ext cx="195170" cy="4798013"/>
          </a:xfrm>
          <a:prstGeom prst="leftBrace">
            <a:avLst>
              <a:gd name="adj1" fmla="val 43768"/>
              <a:gd name="adj2" fmla="val 50000"/>
            </a:avLst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78D89582-E02B-E858-19EF-9520A74ACDEE}"/>
              </a:ext>
            </a:extLst>
          </p:cNvPr>
          <p:cNvSpPr/>
          <p:nvPr/>
        </p:nvSpPr>
        <p:spPr>
          <a:xfrm>
            <a:off x="6541318" y="4448175"/>
            <a:ext cx="2559961" cy="636588"/>
          </a:xfrm>
          <a:prstGeom prst="rect">
            <a:avLst/>
          </a:prstGeom>
          <a:solidFill>
            <a:schemeClr val="bg1"/>
          </a:solidFill>
          <a:ln w="9525">
            <a:noFill/>
            <a:prstDash val="solid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200" i="1">
                <a:solidFill>
                  <a:schemeClr val="bg1">
                    <a:lumMod val="50000"/>
                  </a:schemeClr>
                </a:solidFill>
              </a:rPr>
              <a:t>Since 2024, </a:t>
            </a:r>
            <a:r>
              <a:rPr lang="en-US" sz="1200" b="1" i="1">
                <a:solidFill>
                  <a:schemeClr val="bg1">
                    <a:lumMod val="50000"/>
                  </a:schemeClr>
                </a:solidFill>
              </a:rPr>
              <a:t>demand growth has exceeded capacity growth</a:t>
            </a:r>
            <a:r>
              <a:rPr lang="en-US" sz="1200" i="1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en-US" sz="1200" i="1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200" i="1">
                <a:solidFill>
                  <a:schemeClr val="bg1">
                    <a:lumMod val="50000"/>
                  </a:schemeClr>
                </a:solidFill>
              </a:rPr>
              <a:t>(CAGR ‘23-’25: 10% vs 6%) 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B22864-88A6-0915-54B9-61CADEE6E10D}"/>
              </a:ext>
            </a:extLst>
          </p:cNvPr>
          <p:cNvSpPr/>
          <p:nvPr/>
        </p:nvSpPr>
        <p:spPr>
          <a:xfrm>
            <a:off x="4669621" y="2238543"/>
            <a:ext cx="107042" cy="160338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5AD40B-89E8-3C73-C169-9EDA231AF94D}"/>
              </a:ext>
            </a:extLst>
          </p:cNvPr>
          <p:cNvSpPr/>
          <p:nvPr/>
        </p:nvSpPr>
        <p:spPr>
          <a:xfrm>
            <a:off x="7755791" y="2249791"/>
            <a:ext cx="2139758" cy="542460"/>
          </a:xfrm>
          <a:prstGeom prst="rect">
            <a:avLst/>
          </a:prstGeom>
          <a:noFill/>
          <a:ln w="9525">
            <a:noFill/>
            <a:prstDash val="solid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r"/>
            <a:r>
              <a:rPr lang="en-US" sz="1200" b="1"/>
              <a:t>Demand outgrew capacity </a:t>
            </a:r>
            <a:r>
              <a:rPr lang="en-US" sz="1200"/>
              <a:t>during most of these months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1D9695A-7602-ECDB-FEE0-F2D0151C2C9E}"/>
              </a:ext>
            </a:extLst>
          </p:cNvPr>
          <p:cNvCxnSpPr>
            <a:cxnSpLocks/>
          </p:cNvCxnSpPr>
          <p:nvPr/>
        </p:nvCxnSpPr>
        <p:spPr>
          <a:xfrm>
            <a:off x="8888931" y="2801979"/>
            <a:ext cx="0" cy="831149"/>
          </a:xfrm>
          <a:prstGeom prst="line">
            <a:avLst/>
          </a:prstGeom>
          <a:ln w="952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3D99F0-D373-14E5-BE21-6AF7BDC8CD4F}"/>
              </a:ext>
            </a:extLst>
          </p:cNvPr>
          <p:cNvGrpSpPr/>
          <p:nvPr/>
        </p:nvGrpSpPr>
        <p:grpSpPr>
          <a:xfrm>
            <a:off x="1257298" y="5529951"/>
            <a:ext cx="9706131" cy="274638"/>
            <a:chOff x="1257298" y="5529951"/>
            <a:chExt cx="9706131" cy="27463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244D8DC-B7B9-A448-3638-E2F905E8B8D2}"/>
                </a:ext>
              </a:extLst>
            </p:cNvPr>
            <p:cNvGrpSpPr/>
            <p:nvPr/>
          </p:nvGrpSpPr>
          <p:grpSpPr>
            <a:xfrm>
              <a:off x="1257298" y="5529951"/>
              <a:ext cx="9286878" cy="274638"/>
              <a:chOff x="1257298" y="5529951"/>
              <a:chExt cx="7257930" cy="27463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8174E3E-64DE-A8EB-6B40-676E83615F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57298" y="5666934"/>
                <a:ext cx="1380268" cy="0"/>
              </a:xfrm>
              <a:prstGeom prst="line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AF03427-F1F5-7431-145C-05E69CDE3CC0}"/>
                  </a:ext>
                </a:extLst>
              </p:cNvPr>
              <p:cNvSpPr txBox="1"/>
              <p:nvPr/>
            </p:nvSpPr>
            <p:spPr>
              <a:xfrm>
                <a:off x="1721785" y="5529951"/>
                <a:ext cx="596320" cy="27463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200"/>
                  <a:t>2022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0F64EC5D-2F06-EBE9-13D9-3834493AE6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45515" y="5666934"/>
                <a:ext cx="1432512" cy="0"/>
              </a:xfrm>
              <a:prstGeom prst="line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ECB4416-58ED-C015-E467-C6C29E30F4C0}"/>
                  </a:ext>
                </a:extLst>
              </p:cNvPr>
              <p:cNvSpPr txBox="1"/>
              <p:nvPr/>
            </p:nvSpPr>
            <p:spPr>
              <a:xfrm>
                <a:off x="3398475" y="5529951"/>
                <a:ext cx="596320" cy="274638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100"/>
                  <a:t>2023</a:t>
                </a:r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33002DF-CF84-EA97-B869-FDB8241D25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25939" y="5667270"/>
                <a:ext cx="1517888" cy="0"/>
              </a:xfrm>
              <a:prstGeom prst="line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6ED1629-DC6F-C670-861D-12433DF8EF4B}"/>
                  </a:ext>
                </a:extLst>
              </p:cNvPr>
              <p:cNvSpPr txBox="1"/>
              <p:nvPr/>
            </p:nvSpPr>
            <p:spPr>
              <a:xfrm>
                <a:off x="5201951" y="5531899"/>
                <a:ext cx="596320" cy="2707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100"/>
                  <a:t>2024</a:t>
                </a:r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7AF071C-BDF2-CF34-DF1F-CE592B35314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25681" y="5666934"/>
                <a:ext cx="1432791" cy="335"/>
              </a:xfrm>
              <a:prstGeom prst="line">
                <a:avLst/>
              </a:prstGeom>
              <a:ln w="6350">
                <a:solidFill>
                  <a:schemeClr val="bg1">
                    <a:lumMod val="50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1C9100E-EEC8-5C8E-9E4A-7A88BF55CA0A}"/>
                  </a:ext>
                </a:extLst>
              </p:cNvPr>
              <p:cNvSpPr txBox="1"/>
              <p:nvPr/>
            </p:nvSpPr>
            <p:spPr>
              <a:xfrm>
                <a:off x="6844063" y="5539796"/>
                <a:ext cx="596320" cy="2542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200"/>
                  <a:t>2025</a:t>
                </a:r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7D2342BA-1F00-93A0-D041-618013BA8E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25903" y="5667269"/>
                <a:ext cx="489325" cy="0"/>
              </a:xfrm>
              <a:prstGeom prst="line">
                <a:avLst/>
              </a:prstGeom>
              <a:ln w="0">
                <a:solidFill>
                  <a:schemeClr val="bg1">
                    <a:lumMod val="50000"/>
                  </a:schemeClr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CAAA6-3D3E-AC9B-10A6-50DA0D09E021}"/>
                </a:ext>
              </a:extLst>
            </p:cNvPr>
            <p:cNvSpPr txBox="1"/>
            <p:nvPr/>
          </p:nvSpPr>
          <p:spPr>
            <a:xfrm>
              <a:off x="10467773" y="5539796"/>
              <a:ext cx="495656" cy="254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200"/>
                <a:t>2026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5B4A449-1F9F-5D0E-F717-3E3F8A4F3BBE}"/>
              </a:ext>
            </a:extLst>
          </p:cNvPr>
          <p:cNvCxnSpPr>
            <a:cxnSpLocks/>
          </p:cNvCxnSpPr>
          <p:nvPr/>
        </p:nvCxnSpPr>
        <p:spPr>
          <a:xfrm flipH="1" flipV="1">
            <a:off x="10464166" y="4191724"/>
            <a:ext cx="3607" cy="758933"/>
          </a:xfrm>
          <a:prstGeom prst="line">
            <a:avLst/>
          </a:prstGeom>
          <a:ln w="952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2F9D935-26F1-796C-E640-6486946CC00E}"/>
              </a:ext>
            </a:extLst>
          </p:cNvPr>
          <p:cNvSpPr/>
          <p:nvPr/>
        </p:nvSpPr>
        <p:spPr>
          <a:xfrm>
            <a:off x="9474297" y="4950657"/>
            <a:ext cx="2139758" cy="542460"/>
          </a:xfrm>
          <a:prstGeom prst="rect">
            <a:avLst/>
          </a:prstGeom>
          <a:noFill/>
          <a:ln w="9525">
            <a:noFill/>
            <a:prstDash val="solid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200"/>
              <a:t>Last 2 months demand data, based on Xeneta actuals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132151-4163-8677-3260-7CDAC7DB1F6E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</p:spTree>
    <p:extLst>
      <p:ext uri="{BB962C8B-B14F-4D97-AF65-F5344CB8AC3E}">
        <p14:creationId xmlns:p14="http://schemas.microsoft.com/office/powerpoint/2010/main" val="3338820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5554B-64AB-F1AE-6DB5-231DFFAF2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9DDC002-8AB5-DEAE-16DD-1657A25EDE6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6" imgH="608" progId="TCLayout.ActiveDocument.1">
                  <p:embed/>
                </p:oleObj>
              </mc:Choice>
              <mc:Fallback>
                <p:oleObj name="think-cell Slide" r:id="rId4" imgW="606" imgH="60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DDC002-8AB5-DEAE-16DD-1657A25ED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054C810-3B8B-62C8-6C06-00B853981704}"/>
              </a:ext>
            </a:extLst>
          </p:cNvPr>
          <p:cNvCxnSpPr>
            <a:cxnSpLocks/>
          </p:cNvCxnSpPr>
          <p:nvPr/>
        </p:nvCxnSpPr>
        <p:spPr>
          <a:xfrm flipV="1">
            <a:off x="6986312" y="2833272"/>
            <a:ext cx="0" cy="1138266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row: Right 7">
            <a:extLst>
              <a:ext uri="{FF2B5EF4-FFF2-40B4-BE49-F238E27FC236}">
                <a16:creationId xmlns:a16="http://schemas.microsoft.com/office/drawing/2014/main" id="{308C8453-3462-AEA0-5452-BB89CA189E93}"/>
              </a:ext>
            </a:extLst>
          </p:cNvPr>
          <p:cNvSpPr/>
          <p:nvPr/>
        </p:nvSpPr>
        <p:spPr>
          <a:xfrm>
            <a:off x="777493" y="3773291"/>
            <a:ext cx="11006184" cy="762632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alpha val="20000"/>
                </a:schemeClr>
              </a:gs>
              <a:gs pos="100000">
                <a:schemeClr val="accent5"/>
              </a:gs>
            </a:gsLst>
            <a:lin ang="0" scaled="1"/>
            <a:tileRect/>
          </a:gra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89ABDC-A7DC-1387-D61F-5BD7553ED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AEEA4E-457E-F595-3005-AA0C36837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728663"/>
            <a:ext cx="10659600" cy="576000"/>
          </a:xfrm>
        </p:spPr>
        <p:txBody>
          <a:bodyPr vert="horz" rIns="72000"/>
          <a:lstStyle/>
          <a:p>
            <a:r>
              <a:rPr lang="en-US" dirty="0"/>
              <a:t>This global growth happened despite substantial market volatility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3F881E-893B-4A3C-FE71-D7BCE750CB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800" y="6259584"/>
            <a:ext cx="8445600" cy="468000"/>
          </a:xfrm>
        </p:spPr>
        <p:txBody>
          <a:bodyPr/>
          <a:lstStyle/>
          <a:p>
            <a:r>
              <a:rPr lang="en-US"/>
              <a:t>Note: 1) Not observed on May 1 by US, Canada, UK, Netherlands, Denmark, Finland, Australia among others; 2) May differ by country, generally observed in May; 3) Pharmaceuticals amongst others 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C52D226-5438-C63B-B53B-EBABBB8321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Key events impacting the air cargo market in 2025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E20B0C-09E6-038A-6D23-23A54ED40E5E}"/>
              </a:ext>
            </a:extLst>
          </p:cNvPr>
          <p:cNvSpPr txBox="1"/>
          <p:nvPr/>
        </p:nvSpPr>
        <p:spPr>
          <a:xfrm>
            <a:off x="4184261" y="5561779"/>
            <a:ext cx="1220787" cy="40153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Mother’s Day</a:t>
            </a:r>
            <a:r>
              <a:rPr lang="en-US" sz="1200" b="1" baseline="30000">
                <a:solidFill>
                  <a:schemeClr val="bg2"/>
                </a:solidFill>
              </a:rPr>
              <a:t>2</a:t>
            </a:r>
            <a:br>
              <a:rPr lang="en-US" sz="1200" b="1" baseline="30000">
                <a:solidFill>
                  <a:schemeClr val="bg2"/>
                </a:solidFill>
              </a:rPr>
            </a:br>
            <a:r>
              <a:rPr lang="en-US" sz="1200" b="1">
                <a:solidFill>
                  <a:schemeClr val="bg2"/>
                </a:solidFill>
              </a:rPr>
              <a:t>(flower season)</a:t>
            </a:r>
            <a:br>
              <a:rPr lang="en-US" sz="1200" b="1" baseline="30000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11 May</a:t>
            </a:r>
          </a:p>
          <a:p>
            <a:pPr algn="r"/>
            <a:endParaRPr lang="en-US" sz="1200" b="1">
              <a:solidFill>
                <a:schemeClr val="bg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A2F5B4-BB15-1A45-CCED-3AAF0258D676}"/>
              </a:ext>
            </a:extLst>
          </p:cNvPr>
          <p:cNvSpPr txBox="1"/>
          <p:nvPr/>
        </p:nvSpPr>
        <p:spPr>
          <a:xfrm>
            <a:off x="4963507" y="2155110"/>
            <a:ext cx="994090" cy="559974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End of US  </a:t>
            </a:r>
          </a:p>
          <a:p>
            <a:r>
              <a:rPr lang="en-US" sz="1200" b="1">
                <a:solidFill>
                  <a:schemeClr val="bg2"/>
                </a:solidFill>
              </a:rPr>
              <a:t>de minimis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2 May</a:t>
            </a:r>
          </a:p>
          <a:p>
            <a:endParaRPr lang="en-US" sz="1200" b="1">
              <a:solidFill>
                <a:schemeClr val="bg2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F4783A9-DC59-470E-FAC6-B11E47CE7CEA}"/>
              </a:ext>
            </a:extLst>
          </p:cNvPr>
          <p:cNvSpPr txBox="1"/>
          <p:nvPr/>
        </p:nvSpPr>
        <p:spPr>
          <a:xfrm>
            <a:off x="3782304" y="2970808"/>
            <a:ext cx="1256400" cy="540000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Labor Day</a:t>
            </a:r>
            <a:r>
              <a:rPr lang="en-US" sz="1200" b="1" baseline="30000">
                <a:solidFill>
                  <a:schemeClr val="bg2"/>
                </a:solidFill>
              </a:rPr>
              <a:t>1</a:t>
            </a:r>
            <a:r>
              <a:rPr lang="en-US" sz="1200" b="1">
                <a:solidFill>
                  <a:schemeClr val="bg2"/>
                </a:solidFill>
              </a:rPr>
              <a:t> and Golden week </a:t>
            </a:r>
          </a:p>
          <a:p>
            <a:pPr algn="r"/>
            <a:r>
              <a:rPr lang="en-US" sz="1200" i="1">
                <a:solidFill>
                  <a:schemeClr val="bg2"/>
                </a:solidFill>
              </a:rPr>
              <a:t>29 Apr-5 May</a:t>
            </a:r>
          </a:p>
          <a:p>
            <a:pPr algn="r"/>
            <a:endParaRPr lang="en-US" sz="1200" i="1">
              <a:solidFill>
                <a:schemeClr val="bg2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8D5563D-56C1-64B9-7459-F69F559DB2E8}"/>
              </a:ext>
            </a:extLst>
          </p:cNvPr>
          <p:cNvSpPr txBox="1"/>
          <p:nvPr/>
        </p:nvSpPr>
        <p:spPr>
          <a:xfrm>
            <a:off x="2979095" y="4736658"/>
            <a:ext cx="1357895" cy="797565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Iberian peninsula power outage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28 March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79C3D7B-EB99-F227-9DEB-70F056903CFD}"/>
              </a:ext>
            </a:extLst>
          </p:cNvPr>
          <p:cNvCxnSpPr>
            <a:cxnSpLocks/>
          </p:cNvCxnSpPr>
          <p:nvPr/>
        </p:nvCxnSpPr>
        <p:spPr>
          <a:xfrm>
            <a:off x="4846107" y="4328403"/>
            <a:ext cx="0" cy="1191557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DEA3768-3E50-3F25-1216-CE7BE1E14301}"/>
              </a:ext>
            </a:extLst>
          </p:cNvPr>
          <p:cNvCxnSpPr>
            <a:cxnSpLocks/>
          </p:cNvCxnSpPr>
          <p:nvPr/>
        </p:nvCxnSpPr>
        <p:spPr>
          <a:xfrm>
            <a:off x="3591617" y="4328403"/>
            <a:ext cx="0" cy="355923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89A8D29-6048-EBAA-79F3-139DE70D3DB6}"/>
              </a:ext>
            </a:extLst>
          </p:cNvPr>
          <p:cNvCxnSpPr>
            <a:cxnSpLocks/>
          </p:cNvCxnSpPr>
          <p:nvPr/>
        </p:nvCxnSpPr>
        <p:spPr>
          <a:xfrm flipV="1">
            <a:off x="3813117" y="2837534"/>
            <a:ext cx="0" cy="113162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232B64-C687-EB71-812E-C70418612E33}"/>
              </a:ext>
            </a:extLst>
          </p:cNvPr>
          <p:cNvCxnSpPr>
            <a:cxnSpLocks/>
          </p:cNvCxnSpPr>
          <p:nvPr/>
        </p:nvCxnSpPr>
        <p:spPr>
          <a:xfrm flipV="1">
            <a:off x="5446612" y="3654143"/>
            <a:ext cx="0" cy="32848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EC56BD9-DA40-0AD9-41EF-70C88B5F15C8}"/>
              </a:ext>
            </a:extLst>
          </p:cNvPr>
          <p:cNvSpPr txBox="1"/>
          <p:nvPr/>
        </p:nvSpPr>
        <p:spPr>
          <a:xfrm>
            <a:off x="3602301" y="2143450"/>
            <a:ext cx="1310371" cy="67955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US tariff “Liberation Day”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2 April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5ABF8EE-9C1B-02D6-1A7F-6F896DDEF654}"/>
              </a:ext>
            </a:extLst>
          </p:cNvPr>
          <p:cNvSpPr txBox="1"/>
          <p:nvPr/>
        </p:nvSpPr>
        <p:spPr>
          <a:xfrm>
            <a:off x="-1306286" y="35705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46FBC16-CB10-3B09-F02D-AD7FF7EB2443}"/>
              </a:ext>
            </a:extLst>
          </p:cNvPr>
          <p:cNvCxnSpPr>
            <a:cxnSpLocks/>
          </p:cNvCxnSpPr>
          <p:nvPr/>
        </p:nvCxnSpPr>
        <p:spPr>
          <a:xfrm flipV="1">
            <a:off x="5165424" y="2823002"/>
            <a:ext cx="0" cy="1138266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21CC065-81AC-25CB-4D69-4F5A07B860F6}"/>
              </a:ext>
            </a:extLst>
          </p:cNvPr>
          <p:cNvSpPr txBox="1"/>
          <p:nvPr/>
        </p:nvSpPr>
        <p:spPr>
          <a:xfrm>
            <a:off x="5235881" y="2945283"/>
            <a:ext cx="1540603" cy="497263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50% EU tariffs announced/delayed</a:t>
            </a:r>
          </a:p>
          <a:p>
            <a:r>
              <a:rPr lang="en-US" sz="1200" i="1">
                <a:solidFill>
                  <a:schemeClr val="bg2"/>
                </a:solidFill>
              </a:rPr>
              <a:t>23-25 May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2FAAA42-ADD7-2C71-D431-F03ACB5450AB}"/>
              </a:ext>
            </a:extLst>
          </p:cNvPr>
          <p:cNvSpPr txBox="1"/>
          <p:nvPr/>
        </p:nvSpPr>
        <p:spPr>
          <a:xfrm>
            <a:off x="5029370" y="4716684"/>
            <a:ext cx="1083696" cy="55997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Change in EU de minimis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20 May</a:t>
            </a:r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A2F200E-685B-52FB-56CA-D38AB3C9E804}"/>
              </a:ext>
            </a:extLst>
          </p:cNvPr>
          <p:cNvCxnSpPr>
            <a:cxnSpLocks/>
          </p:cNvCxnSpPr>
          <p:nvPr/>
        </p:nvCxnSpPr>
        <p:spPr>
          <a:xfrm>
            <a:off x="5427628" y="4325029"/>
            <a:ext cx="0" cy="33660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06EC93AE-E47D-E2A4-8520-1EFD4D527A10}"/>
              </a:ext>
            </a:extLst>
          </p:cNvPr>
          <p:cNvSpPr txBox="1"/>
          <p:nvPr/>
        </p:nvSpPr>
        <p:spPr>
          <a:xfrm>
            <a:off x="-443753" y="264907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375605A-7A4D-68E4-A318-F0F10E6595C9}"/>
              </a:ext>
            </a:extLst>
          </p:cNvPr>
          <p:cNvSpPr txBox="1"/>
          <p:nvPr/>
        </p:nvSpPr>
        <p:spPr>
          <a:xfrm>
            <a:off x="-12879" y="2871989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65D169-FD9D-5C03-14A6-395CBDC7D6EF}"/>
              </a:ext>
            </a:extLst>
          </p:cNvPr>
          <p:cNvSpPr txBox="1"/>
          <p:nvPr/>
        </p:nvSpPr>
        <p:spPr>
          <a:xfrm>
            <a:off x="7293515" y="2934445"/>
            <a:ext cx="1705939" cy="497263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90-day reprieve on US-China tariffs ends</a:t>
            </a:r>
          </a:p>
          <a:p>
            <a:r>
              <a:rPr lang="en-US" sz="1200" i="1">
                <a:solidFill>
                  <a:schemeClr val="bg2"/>
                </a:solidFill>
              </a:rPr>
              <a:t>11 August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02E3AC-ED8A-A68E-2FC9-F32EE1E8A095}"/>
              </a:ext>
            </a:extLst>
          </p:cNvPr>
          <p:cNvSpPr txBox="1"/>
          <p:nvPr/>
        </p:nvSpPr>
        <p:spPr>
          <a:xfrm>
            <a:off x="5957597" y="2132037"/>
            <a:ext cx="1658611" cy="4972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90-day pause US tariffs ends/extended</a:t>
            </a:r>
          </a:p>
          <a:p>
            <a:pPr algn="r"/>
            <a:r>
              <a:rPr lang="en-US" sz="1200" i="1">
                <a:solidFill>
                  <a:schemeClr val="bg2"/>
                </a:solidFill>
              </a:rPr>
              <a:t>8 Jul-1 Aug</a:t>
            </a:r>
            <a:br>
              <a:rPr lang="en-US" sz="1200" b="1">
                <a:solidFill>
                  <a:schemeClr val="bg2"/>
                </a:solidFill>
                <a:highlight>
                  <a:srgbClr val="FFFF00"/>
                </a:highlight>
              </a:rPr>
            </a:br>
            <a:endParaRPr lang="en-US" sz="1200" i="1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FC9A47-E707-54EA-6432-4B324D7DB2E7}"/>
              </a:ext>
            </a:extLst>
          </p:cNvPr>
          <p:cNvSpPr txBox="1"/>
          <p:nvPr/>
        </p:nvSpPr>
        <p:spPr>
          <a:xfrm>
            <a:off x="5922159" y="5561779"/>
            <a:ext cx="1083692" cy="7927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Escalation of ME conflict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14 June </a:t>
            </a:r>
          </a:p>
          <a:p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4245E2-ADF3-AD6D-9803-6AF1891087CA}"/>
              </a:ext>
            </a:extLst>
          </p:cNvPr>
          <p:cNvCxnSpPr>
            <a:cxnSpLocks/>
          </p:cNvCxnSpPr>
          <p:nvPr/>
        </p:nvCxnSpPr>
        <p:spPr>
          <a:xfrm>
            <a:off x="6181649" y="4328403"/>
            <a:ext cx="0" cy="1191557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613BDAE-A5CE-B455-6D15-D682935E44DD}"/>
              </a:ext>
            </a:extLst>
          </p:cNvPr>
          <p:cNvSpPr txBox="1"/>
          <p:nvPr/>
        </p:nvSpPr>
        <p:spPr>
          <a:xfrm>
            <a:off x="626809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accent5"/>
                </a:solidFill>
              </a:rPr>
              <a:t>Jan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ED66BBA-CDFD-3524-7680-191AC384305F}"/>
              </a:ext>
            </a:extLst>
          </p:cNvPr>
          <p:cNvCxnSpPr>
            <a:cxnSpLocks/>
          </p:cNvCxnSpPr>
          <p:nvPr/>
        </p:nvCxnSpPr>
        <p:spPr>
          <a:xfrm flipV="1">
            <a:off x="4706622" y="3638587"/>
            <a:ext cx="0" cy="346301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D8D85413-F3F3-3E39-7529-7B89898737F5}"/>
              </a:ext>
            </a:extLst>
          </p:cNvPr>
          <p:cNvSpPr txBox="1"/>
          <p:nvPr/>
        </p:nvSpPr>
        <p:spPr>
          <a:xfrm>
            <a:off x="2347328" y="2955158"/>
            <a:ext cx="994090" cy="559974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Valentine’s</a:t>
            </a:r>
          </a:p>
          <a:p>
            <a:r>
              <a:rPr lang="en-US" sz="1200" b="1">
                <a:solidFill>
                  <a:schemeClr val="bg2"/>
                </a:solidFill>
              </a:rPr>
              <a:t>day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14 February</a:t>
            </a:r>
          </a:p>
          <a:p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88CEED03-2126-009B-2FDF-19C32D0F3368}"/>
              </a:ext>
            </a:extLst>
          </p:cNvPr>
          <p:cNvCxnSpPr>
            <a:cxnSpLocks/>
          </p:cNvCxnSpPr>
          <p:nvPr/>
        </p:nvCxnSpPr>
        <p:spPr>
          <a:xfrm flipV="1">
            <a:off x="1798174" y="2837534"/>
            <a:ext cx="0" cy="113162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045F5D27-C50E-6E44-C45F-80574806A130}"/>
              </a:ext>
            </a:extLst>
          </p:cNvPr>
          <p:cNvSpPr txBox="1"/>
          <p:nvPr/>
        </p:nvSpPr>
        <p:spPr>
          <a:xfrm>
            <a:off x="743359" y="2143450"/>
            <a:ext cx="1310371" cy="67955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“Fentanyl” tariffs on CN, MX, CA</a:t>
            </a:r>
          </a:p>
          <a:p>
            <a:pPr algn="r"/>
            <a:r>
              <a:rPr lang="en-US" sz="1200" i="1">
                <a:solidFill>
                  <a:schemeClr val="bg2"/>
                </a:solidFill>
              </a:rPr>
              <a:t>1 February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2B7E55E-97C4-0C50-CFE6-9C87C2668627}"/>
              </a:ext>
            </a:extLst>
          </p:cNvPr>
          <p:cNvSpPr txBox="1"/>
          <p:nvPr/>
        </p:nvSpPr>
        <p:spPr>
          <a:xfrm>
            <a:off x="2101097" y="2128811"/>
            <a:ext cx="1448101" cy="797565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”Reciprocal” tariffs announcement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13 February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B917263-1789-66B9-10AA-0616F0685E1C}"/>
              </a:ext>
            </a:extLst>
          </p:cNvPr>
          <p:cNvCxnSpPr>
            <a:cxnSpLocks/>
          </p:cNvCxnSpPr>
          <p:nvPr/>
        </p:nvCxnSpPr>
        <p:spPr>
          <a:xfrm flipV="1">
            <a:off x="2324545" y="2837534"/>
            <a:ext cx="0" cy="1124943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35FD2091-4CBA-E796-FFAE-898D86978E7F}"/>
              </a:ext>
            </a:extLst>
          </p:cNvPr>
          <p:cNvSpPr txBox="1"/>
          <p:nvPr/>
        </p:nvSpPr>
        <p:spPr>
          <a:xfrm>
            <a:off x="2368354" y="5574210"/>
            <a:ext cx="1490071" cy="4972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China tariffs increased to 20%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4 March</a:t>
            </a:r>
            <a:br>
              <a:rPr lang="en-US" sz="1200" b="1">
                <a:solidFill>
                  <a:schemeClr val="bg2"/>
                </a:solidFill>
              </a:rPr>
            </a:br>
            <a:endParaRPr lang="en-US" sz="1200" i="1">
              <a:solidFill>
                <a:schemeClr val="bg2"/>
              </a:solidFill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95D80E2D-B2D0-15F5-2D08-F9B870886A63}"/>
              </a:ext>
            </a:extLst>
          </p:cNvPr>
          <p:cNvCxnSpPr>
            <a:cxnSpLocks/>
          </p:cNvCxnSpPr>
          <p:nvPr/>
        </p:nvCxnSpPr>
        <p:spPr>
          <a:xfrm>
            <a:off x="2920208" y="4333388"/>
            <a:ext cx="0" cy="1191557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4BBB1E67-8D68-0F9D-EFCC-8604ED56A39B}"/>
              </a:ext>
            </a:extLst>
          </p:cNvPr>
          <p:cNvSpPr txBox="1"/>
          <p:nvPr/>
        </p:nvSpPr>
        <p:spPr>
          <a:xfrm>
            <a:off x="386695" y="2931025"/>
            <a:ext cx="1394130" cy="67955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Trump hints at CN, MX, CA tariffs</a:t>
            </a:r>
          </a:p>
          <a:p>
            <a:r>
              <a:rPr lang="en-US" sz="1200" i="1">
                <a:solidFill>
                  <a:schemeClr val="bg2"/>
                </a:solidFill>
              </a:rPr>
              <a:t>November 2024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E65DED6-0715-4BE2-A2C7-B1010FAA663E}"/>
              </a:ext>
            </a:extLst>
          </p:cNvPr>
          <p:cNvCxnSpPr>
            <a:cxnSpLocks/>
          </p:cNvCxnSpPr>
          <p:nvPr/>
        </p:nvCxnSpPr>
        <p:spPr>
          <a:xfrm flipH="1" flipV="1">
            <a:off x="980747" y="3638587"/>
            <a:ext cx="841" cy="32848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CB0F9502-C652-F734-C197-FF05E25041C1}"/>
              </a:ext>
            </a:extLst>
          </p:cNvPr>
          <p:cNvSpPr txBox="1"/>
          <p:nvPr/>
        </p:nvSpPr>
        <p:spPr>
          <a:xfrm>
            <a:off x="1562099" y="4747520"/>
            <a:ext cx="1310371" cy="679552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Chinese/Lunar</a:t>
            </a:r>
          </a:p>
          <a:p>
            <a:r>
              <a:rPr lang="en-US" sz="1200" b="1">
                <a:solidFill>
                  <a:schemeClr val="bg2"/>
                </a:solidFill>
              </a:rPr>
              <a:t>New Year</a:t>
            </a:r>
          </a:p>
          <a:p>
            <a:r>
              <a:rPr lang="en-US" sz="1200" i="1">
                <a:solidFill>
                  <a:schemeClr val="bg2"/>
                </a:solidFill>
              </a:rPr>
              <a:t>Early Feb</a:t>
            </a:r>
            <a:br>
              <a:rPr lang="en-US" sz="1200" b="1">
                <a:solidFill>
                  <a:schemeClr val="bg2"/>
                </a:solidFill>
              </a:rPr>
            </a:br>
            <a:endParaRPr lang="en-US" sz="1200" i="1">
              <a:solidFill>
                <a:schemeClr val="bg2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A94100A-59F1-4162-ADFD-87E11FAD001E}"/>
              </a:ext>
            </a:extLst>
          </p:cNvPr>
          <p:cNvSpPr txBox="1"/>
          <p:nvPr/>
        </p:nvSpPr>
        <p:spPr>
          <a:xfrm>
            <a:off x="-288034" y="4747520"/>
            <a:ext cx="1863169" cy="626501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Trump takes</a:t>
            </a:r>
          </a:p>
          <a:p>
            <a:pPr algn="r"/>
            <a:r>
              <a:rPr lang="en-US" sz="1200" b="1">
                <a:solidFill>
                  <a:schemeClr val="bg2"/>
                </a:solidFill>
              </a:rPr>
              <a:t>office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20 January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6513149C-025E-C380-1399-3F166124A52B}"/>
              </a:ext>
            </a:extLst>
          </p:cNvPr>
          <p:cNvCxnSpPr>
            <a:cxnSpLocks/>
          </p:cNvCxnSpPr>
          <p:nvPr/>
        </p:nvCxnSpPr>
        <p:spPr>
          <a:xfrm>
            <a:off x="1227309" y="4322526"/>
            <a:ext cx="0" cy="355923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B9469D-3596-5BA5-E673-661A9F7766D1}"/>
              </a:ext>
            </a:extLst>
          </p:cNvPr>
          <p:cNvCxnSpPr>
            <a:cxnSpLocks/>
          </p:cNvCxnSpPr>
          <p:nvPr/>
        </p:nvCxnSpPr>
        <p:spPr>
          <a:xfrm>
            <a:off x="1914121" y="4339265"/>
            <a:ext cx="0" cy="328482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1F45D74-C403-0508-52B5-6D2BAAD721FD}"/>
              </a:ext>
            </a:extLst>
          </p:cNvPr>
          <p:cNvSpPr txBox="1"/>
          <p:nvPr/>
        </p:nvSpPr>
        <p:spPr>
          <a:xfrm>
            <a:off x="2481391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accent5"/>
                </a:solidFill>
              </a:rPr>
              <a:t>Mar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60D455-2A4A-D720-B157-76B4E705104C}"/>
              </a:ext>
            </a:extLst>
          </p:cNvPr>
          <p:cNvSpPr txBox="1"/>
          <p:nvPr/>
        </p:nvSpPr>
        <p:spPr>
          <a:xfrm>
            <a:off x="3408682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accent5"/>
                </a:solidFill>
              </a:rPr>
              <a:t>Apr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B4ED00-50FD-8209-15EA-013A7B65A3CF}"/>
              </a:ext>
            </a:extLst>
          </p:cNvPr>
          <p:cNvSpPr txBox="1"/>
          <p:nvPr/>
        </p:nvSpPr>
        <p:spPr>
          <a:xfrm>
            <a:off x="4335973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accent5"/>
                </a:solidFill>
              </a:rPr>
              <a:t>May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AF2A14-57A1-4F82-F3FF-8A19882015CA}"/>
              </a:ext>
            </a:extLst>
          </p:cNvPr>
          <p:cNvSpPr txBox="1"/>
          <p:nvPr/>
        </p:nvSpPr>
        <p:spPr>
          <a:xfrm>
            <a:off x="5263264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Jun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B4760CC-F699-F6D3-AF15-0FCF076D6B20}"/>
              </a:ext>
            </a:extLst>
          </p:cNvPr>
          <p:cNvSpPr txBox="1"/>
          <p:nvPr/>
        </p:nvSpPr>
        <p:spPr>
          <a:xfrm>
            <a:off x="6190555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Jul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223E78-CE0F-C97F-1295-736501C1A115}"/>
              </a:ext>
            </a:extLst>
          </p:cNvPr>
          <p:cNvSpPr txBox="1"/>
          <p:nvPr/>
        </p:nvSpPr>
        <p:spPr>
          <a:xfrm>
            <a:off x="7117846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Aug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8C2A3E4-4497-06BB-6DC7-CD6446ECA845}"/>
              </a:ext>
            </a:extLst>
          </p:cNvPr>
          <p:cNvSpPr txBox="1"/>
          <p:nvPr/>
        </p:nvSpPr>
        <p:spPr>
          <a:xfrm>
            <a:off x="7980184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Sep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232A064-B89A-9CA3-0517-362839983DDF}"/>
              </a:ext>
            </a:extLst>
          </p:cNvPr>
          <p:cNvSpPr txBox="1"/>
          <p:nvPr/>
        </p:nvSpPr>
        <p:spPr>
          <a:xfrm>
            <a:off x="8972428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Oct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0961FFE-781E-E0B2-3528-791CFC30FF2A}"/>
              </a:ext>
            </a:extLst>
          </p:cNvPr>
          <p:cNvSpPr txBox="1"/>
          <p:nvPr/>
        </p:nvSpPr>
        <p:spPr>
          <a:xfrm>
            <a:off x="9799775" y="3983235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Nov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5BFC720-FF89-FA57-7593-235D238E0DC2}"/>
              </a:ext>
            </a:extLst>
          </p:cNvPr>
          <p:cNvSpPr txBox="1"/>
          <p:nvPr/>
        </p:nvSpPr>
        <p:spPr>
          <a:xfrm>
            <a:off x="1554100" y="3968769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accent5"/>
                </a:solidFill>
              </a:rPr>
              <a:t>Feb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0687611D-1682-7B48-3863-3770978255F5}"/>
              </a:ext>
            </a:extLst>
          </p:cNvPr>
          <p:cNvCxnSpPr>
            <a:cxnSpLocks/>
          </p:cNvCxnSpPr>
          <p:nvPr/>
        </p:nvCxnSpPr>
        <p:spPr>
          <a:xfrm flipV="1">
            <a:off x="2481391" y="3622855"/>
            <a:ext cx="0" cy="346301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075F37D2-838A-76EE-2E42-F7F8E433139D}"/>
              </a:ext>
            </a:extLst>
          </p:cNvPr>
          <p:cNvSpPr txBox="1"/>
          <p:nvPr/>
        </p:nvSpPr>
        <p:spPr>
          <a:xfrm>
            <a:off x="6561532" y="4727430"/>
            <a:ext cx="1198555" cy="55997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Red sea crisis intensifies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July</a:t>
            </a:r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D48BFF8-8D85-49E1-8833-D15B17F9CAB7}"/>
              </a:ext>
            </a:extLst>
          </p:cNvPr>
          <p:cNvCxnSpPr>
            <a:cxnSpLocks/>
          </p:cNvCxnSpPr>
          <p:nvPr/>
        </p:nvCxnSpPr>
        <p:spPr>
          <a:xfrm>
            <a:off x="6807133" y="4335775"/>
            <a:ext cx="0" cy="336602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079AD3C3-5AE3-5501-57B2-444D0C48B93D}"/>
              </a:ext>
            </a:extLst>
          </p:cNvPr>
          <p:cNvSpPr txBox="1"/>
          <p:nvPr/>
        </p:nvSpPr>
        <p:spPr>
          <a:xfrm>
            <a:off x="6982009" y="5565545"/>
            <a:ext cx="1145945" cy="7927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50% US tariffs on India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27 August </a:t>
            </a:r>
          </a:p>
          <a:p>
            <a:pPr algn="r"/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33779AF-D6F6-CC08-BC95-835F92EC29EF}"/>
              </a:ext>
            </a:extLst>
          </p:cNvPr>
          <p:cNvCxnSpPr>
            <a:cxnSpLocks/>
          </p:cNvCxnSpPr>
          <p:nvPr/>
        </p:nvCxnSpPr>
        <p:spPr>
          <a:xfrm>
            <a:off x="7906685" y="4332169"/>
            <a:ext cx="0" cy="1191557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B22A6846-C2C0-D837-E17B-D9C9DF577586}"/>
              </a:ext>
            </a:extLst>
          </p:cNvPr>
          <p:cNvSpPr txBox="1"/>
          <p:nvPr/>
        </p:nvSpPr>
        <p:spPr>
          <a:xfrm>
            <a:off x="8107829" y="4723664"/>
            <a:ext cx="1065816" cy="55997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Tariff exemption on select EU goods</a:t>
            </a:r>
            <a:r>
              <a:rPr lang="en-US" sz="1200" b="1" baseline="30000">
                <a:solidFill>
                  <a:schemeClr val="bg2"/>
                </a:solidFill>
              </a:rPr>
              <a:t>3</a:t>
            </a:r>
            <a:r>
              <a:rPr lang="en-US" sz="1200" b="1">
                <a:solidFill>
                  <a:schemeClr val="bg2"/>
                </a:solidFill>
              </a:rPr>
              <a:t> </a:t>
            </a:r>
          </a:p>
          <a:p>
            <a:r>
              <a:rPr lang="en-US" sz="1200" i="1">
                <a:solidFill>
                  <a:schemeClr val="bg2"/>
                </a:solidFill>
              </a:rPr>
              <a:t>1 September</a:t>
            </a:r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7F20850-44E0-3482-5D29-339845A78C91}"/>
              </a:ext>
            </a:extLst>
          </p:cNvPr>
          <p:cNvCxnSpPr>
            <a:cxnSpLocks/>
          </p:cNvCxnSpPr>
          <p:nvPr/>
        </p:nvCxnSpPr>
        <p:spPr>
          <a:xfrm>
            <a:off x="8427889" y="4332009"/>
            <a:ext cx="0" cy="33660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39B0704A-0C93-864C-7FD8-FBEBD98E8E41}"/>
              </a:ext>
            </a:extLst>
          </p:cNvPr>
          <p:cNvSpPr txBox="1"/>
          <p:nvPr/>
        </p:nvSpPr>
        <p:spPr>
          <a:xfrm>
            <a:off x="9191200" y="2837535"/>
            <a:ext cx="1371091" cy="592980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US threatens 100% China tariffs</a:t>
            </a:r>
          </a:p>
          <a:p>
            <a:r>
              <a:rPr lang="en-US" sz="1200" i="1">
                <a:solidFill>
                  <a:schemeClr val="bg2"/>
                </a:solidFill>
              </a:rPr>
              <a:t>10 October</a:t>
            </a:r>
            <a:br>
              <a:rPr lang="en-US" sz="1200" b="1">
                <a:solidFill>
                  <a:schemeClr val="bg2"/>
                </a:solidFill>
                <a:highlight>
                  <a:srgbClr val="FFFF00"/>
                </a:highlight>
              </a:rPr>
            </a:br>
            <a:endParaRPr lang="en-US" sz="1200" i="1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C2E6676-8D2F-CAC6-D74A-750CB0126038}"/>
              </a:ext>
            </a:extLst>
          </p:cNvPr>
          <p:cNvSpPr txBox="1"/>
          <p:nvPr/>
        </p:nvSpPr>
        <p:spPr>
          <a:xfrm>
            <a:off x="10208486" y="5620704"/>
            <a:ext cx="1435709" cy="55997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Crash &amp; grounding of all MD11Fs</a:t>
            </a:r>
          </a:p>
          <a:p>
            <a:r>
              <a:rPr lang="en-US" sz="1200" i="1">
                <a:solidFill>
                  <a:schemeClr val="bg2"/>
                </a:solidFill>
              </a:rPr>
              <a:t>20 November</a:t>
            </a:r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F58A7AE-73F4-E97B-4B2B-6FBE9BF12792}"/>
              </a:ext>
            </a:extLst>
          </p:cNvPr>
          <p:cNvCxnSpPr>
            <a:cxnSpLocks/>
          </p:cNvCxnSpPr>
          <p:nvPr/>
        </p:nvCxnSpPr>
        <p:spPr>
          <a:xfrm>
            <a:off x="10588499" y="4322526"/>
            <a:ext cx="20289" cy="1239253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3DE32118-2621-9F5A-B3D5-8E9409CB3EA4}"/>
              </a:ext>
            </a:extLst>
          </p:cNvPr>
          <p:cNvCxnSpPr>
            <a:cxnSpLocks/>
          </p:cNvCxnSpPr>
          <p:nvPr/>
        </p:nvCxnSpPr>
        <p:spPr>
          <a:xfrm flipV="1">
            <a:off x="8861763" y="2830503"/>
            <a:ext cx="0" cy="1138266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E0B9CBBE-1480-1B5E-208B-3DE11F5A2E8B}"/>
              </a:ext>
            </a:extLst>
          </p:cNvPr>
          <p:cNvSpPr txBox="1"/>
          <p:nvPr/>
        </p:nvSpPr>
        <p:spPr>
          <a:xfrm>
            <a:off x="7654476" y="2141546"/>
            <a:ext cx="1965782" cy="4972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SZX, HKG &amp; MFM closures due to Typhoon Ragasa</a:t>
            </a:r>
          </a:p>
          <a:p>
            <a:pPr algn="r"/>
            <a:r>
              <a:rPr lang="en-US" sz="1200" i="1">
                <a:solidFill>
                  <a:schemeClr val="bg2"/>
                </a:solidFill>
              </a:rPr>
              <a:t>23-25 September</a:t>
            </a:r>
            <a:br>
              <a:rPr lang="en-US" sz="1200" b="1">
                <a:solidFill>
                  <a:schemeClr val="bg2"/>
                </a:solidFill>
                <a:highlight>
                  <a:srgbClr val="FFFF00"/>
                </a:highlight>
              </a:rPr>
            </a:br>
            <a:endParaRPr lang="en-US" sz="1200" i="1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A7CA93D-1139-5180-454C-ADC5B1005F10}"/>
              </a:ext>
            </a:extLst>
          </p:cNvPr>
          <p:cNvSpPr txBox="1"/>
          <p:nvPr/>
        </p:nvSpPr>
        <p:spPr>
          <a:xfrm>
            <a:off x="9450806" y="5003651"/>
            <a:ext cx="1290826" cy="7927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US govt. shutdown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7-17 November</a:t>
            </a:r>
          </a:p>
          <a:p>
            <a:endParaRPr lang="en-US" sz="1200" b="1">
              <a:solidFill>
                <a:schemeClr val="bg2"/>
              </a:solidFill>
            </a:endParaRP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75E3A94F-C923-F7B0-4B09-44FD90295B57}"/>
              </a:ext>
            </a:extLst>
          </p:cNvPr>
          <p:cNvCxnSpPr>
            <a:cxnSpLocks/>
          </p:cNvCxnSpPr>
          <p:nvPr/>
        </p:nvCxnSpPr>
        <p:spPr>
          <a:xfrm>
            <a:off x="9902640" y="4342560"/>
            <a:ext cx="6346" cy="632396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C311F2BD-6DF7-E44E-3CB4-1B2997130FDA}"/>
              </a:ext>
            </a:extLst>
          </p:cNvPr>
          <p:cNvCxnSpPr>
            <a:cxnSpLocks/>
          </p:cNvCxnSpPr>
          <p:nvPr/>
        </p:nvCxnSpPr>
        <p:spPr>
          <a:xfrm flipV="1">
            <a:off x="7751524" y="3640287"/>
            <a:ext cx="0" cy="32848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9FEDF2A2-AE59-EA9F-A632-5FD741228635}"/>
              </a:ext>
            </a:extLst>
          </p:cNvPr>
          <p:cNvCxnSpPr>
            <a:cxnSpLocks/>
          </p:cNvCxnSpPr>
          <p:nvPr/>
        </p:nvCxnSpPr>
        <p:spPr>
          <a:xfrm flipV="1">
            <a:off x="9484359" y="3638587"/>
            <a:ext cx="0" cy="328482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17700426-A2EF-8965-E7EE-29ADDDBB2A4C}"/>
              </a:ext>
            </a:extLst>
          </p:cNvPr>
          <p:cNvCxnSpPr>
            <a:cxnSpLocks/>
          </p:cNvCxnSpPr>
          <p:nvPr/>
        </p:nvCxnSpPr>
        <p:spPr>
          <a:xfrm>
            <a:off x="9295088" y="4342560"/>
            <a:ext cx="0" cy="1191557"/>
          </a:xfrm>
          <a:prstGeom prst="line">
            <a:avLst/>
          </a:prstGeom>
          <a:ln w="9525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AE77121C-896E-1699-77C8-BA6F07A610DC}"/>
              </a:ext>
            </a:extLst>
          </p:cNvPr>
          <p:cNvSpPr txBox="1"/>
          <p:nvPr/>
        </p:nvSpPr>
        <p:spPr>
          <a:xfrm>
            <a:off x="8389789" y="5653426"/>
            <a:ext cx="1619063" cy="7927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US-China deal, averting 100% tariffs</a:t>
            </a:r>
            <a:br>
              <a:rPr lang="en-US" sz="1200" b="1">
                <a:solidFill>
                  <a:schemeClr val="bg2"/>
                </a:solidFill>
              </a:rPr>
            </a:br>
            <a:r>
              <a:rPr lang="en-US" sz="1200" i="1">
                <a:solidFill>
                  <a:schemeClr val="bg2"/>
                </a:solidFill>
              </a:rPr>
              <a:t>27 October</a:t>
            </a:r>
          </a:p>
          <a:p>
            <a:pPr algn="r"/>
            <a:endParaRPr lang="en-US" sz="1200" b="1">
              <a:solidFill>
                <a:schemeClr val="bg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1ED28A1-2296-48EA-A5F0-093918658F85}"/>
              </a:ext>
            </a:extLst>
          </p:cNvPr>
          <p:cNvGrpSpPr/>
          <p:nvPr/>
        </p:nvGrpSpPr>
        <p:grpSpPr>
          <a:xfrm>
            <a:off x="547805" y="5657103"/>
            <a:ext cx="1631455" cy="497264"/>
            <a:chOff x="10450970" y="1673063"/>
            <a:chExt cx="1631455" cy="49726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8FD0C81-79D7-35B9-B43D-5FB7763A39D7}"/>
                </a:ext>
              </a:extLst>
            </p:cNvPr>
            <p:cNvSpPr txBox="1"/>
            <p:nvPr/>
          </p:nvSpPr>
          <p:spPr>
            <a:xfrm>
              <a:off x="10646711" y="1673063"/>
              <a:ext cx="1435714" cy="497264"/>
            </a:xfrm>
            <a:prstGeom prst="rect">
              <a:avLst/>
            </a:prstGeom>
            <a:noFill/>
          </p:spPr>
          <p:txBody>
            <a:bodyPr wrap="square" lIns="72000" tIns="36000" rIns="72000" bIns="36000" rtlCol="0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US" sz="1100" dirty="0"/>
                <a:t>Supply impact</a:t>
              </a:r>
            </a:p>
            <a:p>
              <a:pPr>
                <a:spcAft>
                  <a:spcPts val="800"/>
                </a:spcAft>
              </a:pPr>
              <a:r>
                <a:rPr lang="en-US" sz="1100" dirty="0"/>
                <a:t>Demand impact</a:t>
              </a:r>
            </a:p>
          </p:txBody>
        </p: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F645DF35-9167-6854-E251-396E43A320ED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970" y="1784723"/>
              <a:ext cx="188814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D8F32E0-0C66-0B95-914A-65533C86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970" y="2019953"/>
              <a:ext cx="188814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B18C2A67-0794-0705-6DB6-EA480E9996DC}"/>
              </a:ext>
            </a:extLst>
          </p:cNvPr>
          <p:cNvSpPr txBox="1"/>
          <p:nvPr/>
        </p:nvSpPr>
        <p:spPr>
          <a:xfrm>
            <a:off x="10139203" y="2274897"/>
            <a:ext cx="1696007" cy="497263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B777X deliveries delayed to 2029</a:t>
            </a:r>
          </a:p>
          <a:p>
            <a:r>
              <a:rPr lang="en-US" sz="1200" i="1">
                <a:solidFill>
                  <a:schemeClr val="bg2"/>
                </a:solidFill>
              </a:rPr>
              <a:t>4 December</a:t>
            </a:r>
            <a:br>
              <a:rPr lang="en-US" sz="1200" b="1">
                <a:solidFill>
                  <a:schemeClr val="bg2"/>
                </a:solidFill>
                <a:highlight>
                  <a:srgbClr val="FFFF00"/>
                </a:highlight>
              </a:rPr>
            </a:br>
            <a:endParaRPr lang="en-US" sz="1200" i="1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69F84EF-2DE7-6238-E923-6CF5B6CEAD50}"/>
              </a:ext>
            </a:extLst>
          </p:cNvPr>
          <p:cNvSpPr txBox="1"/>
          <p:nvPr/>
        </p:nvSpPr>
        <p:spPr>
          <a:xfrm>
            <a:off x="10724484" y="2880536"/>
            <a:ext cx="1357941" cy="691821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r>
              <a:rPr lang="en-US" sz="1200" b="1">
                <a:solidFill>
                  <a:schemeClr val="bg2"/>
                </a:solidFill>
              </a:rPr>
              <a:t>First Red Sea transit in 2 years</a:t>
            </a:r>
          </a:p>
          <a:p>
            <a:r>
              <a:rPr lang="en-US" sz="1200" i="1">
                <a:solidFill>
                  <a:schemeClr val="bg2"/>
                </a:solidFill>
              </a:rPr>
              <a:t>18 December</a:t>
            </a:r>
            <a:br>
              <a:rPr lang="en-US" sz="1200" b="1">
                <a:solidFill>
                  <a:schemeClr val="bg2"/>
                </a:solidFill>
                <a:highlight>
                  <a:srgbClr val="FFFF00"/>
                </a:highlight>
              </a:rPr>
            </a:br>
            <a:endParaRPr lang="en-US" sz="1200" i="1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CC00FCC-93E5-9CEE-5130-BC096266B5C1}"/>
              </a:ext>
            </a:extLst>
          </p:cNvPr>
          <p:cNvCxnSpPr>
            <a:cxnSpLocks/>
          </p:cNvCxnSpPr>
          <p:nvPr/>
        </p:nvCxnSpPr>
        <p:spPr>
          <a:xfrm flipV="1">
            <a:off x="10702032" y="2926376"/>
            <a:ext cx="0" cy="1027934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F074A174-6EF4-0AFA-D205-45FFE57D3C9E}"/>
              </a:ext>
            </a:extLst>
          </p:cNvPr>
          <p:cNvCxnSpPr>
            <a:cxnSpLocks/>
          </p:cNvCxnSpPr>
          <p:nvPr/>
        </p:nvCxnSpPr>
        <p:spPr>
          <a:xfrm flipV="1">
            <a:off x="11204914" y="3638587"/>
            <a:ext cx="0" cy="322681"/>
          </a:xfrm>
          <a:prstGeom prst="line">
            <a:avLst/>
          </a:prstGeom>
          <a:ln w="952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B303C6CD-49F9-2898-41E9-1A02CFDD0820}"/>
              </a:ext>
            </a:extLst>
          </p:cNvPr>
          <p:cNvSpPr txBox="1"/>
          <p:nvPr/>
        </p:nvSpPr>
        <p:spPr>
          <a:xfrm>
            <a:off x="10631783" y="3998324"/>
            <a:ext cx="816537" cy="340843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Dec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16325F-131D-C738-E252-FCB872B983CF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</p:spTree>
    <p:extLst>
      <p:ext uri="{BB962C8B-B14F-4D97-AF65-F5344CB8AC3E}">
        <p14:creationId xmlns:p14="http://schemas.microsoft.com/office/powerpoint/2010/main" val="23855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F2EA-2938-D28A-4504-9D3E19EB6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D1A23EA4-665E-54F5-B9BF-B923CA5C114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17530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5" imgW="404" imgH="405" progId="TCLayout.ActiveDocument.1">
                  <p:embed/>
                </p:oleObj>
              </mc:Choice>
              <mc:Fallback>
                <p:oleObj name="think-cell Slide" r:id="rId35" imgW="404" imgH="405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1A23EA4-665E-54F5-B9BF-B923CA5C11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" name="Table 105">
            <a:extLst>
              <a:ext uri="{FF2B5EF4-FFF2-40B4-BE49-F238E27FC236}">
                <a16:creationId xmlns:a16="http://schemas.microsoft.com/office/drawing/2014/main" id="{D6B74FF1-FD76-16C4-E817-E4EC632FA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911557"/>
              </p:ext>
            </p:extLst>
          </p:nvPr>
        </p:nvGraphicFramePr>
        <p:xfrm>
          <a:off x="7477125" y="3157536"/>
          <a:ext cx="3442195" cy="2785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18164">
                  <a:extLst>
                    <a:ext uri="{9D8B030D-6E8A-4147-A177-3AD203B41FA5}">
                      <a16:colId xmlns:a16="http://schemas.microsoft.com/office/drawing/2014/main" val="787615291"/>
                    </a:ext>
                  </a:extLst>
                </a:gridCol>
                <a:gridCol w="524031">
                  <a:extLst>
                    <a:ext uri="{9D8B030D-6E8A-4147-A177-3AD203B41FA5}">
                      <a16:colId xmlns:a16="http://schemas.microsoft.com/office/drawing/2014/main" val="2272138453"/>
                    </a:ext>
                  </a:extLst>
                </a:gridCol>
              </a:tblGrid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4427763"/>
                  </a:ext>
                </a:extLst>
              </a:tr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9071764"/>
                  </a:ext>
                </a:extLst>
              </a:tr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3995700"/>
                  </a:ext>
                </a:extLst>
              </a:tr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353375"/>
                  </a:ext>
                </a:extLst>
              </a:tr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2870241"/>
                  </a:ext>
                </a:extLst>
              </a:tr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9657426"/>
                  </a:ext>
                </a:extLst>
              </a:tr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0217946"/>
                  </a:ext>
                </a:extLst>
              </a:tr>
              <a:tr h="348195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137%</a:t>
                      </a:r>
                    </a:p>
                  </a:txBody>
                  <a:tcPr marL="9525" marR="57150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3514583"/>
                  </a:ext>
                </a:extLst>
              </a:tr>
            </a:tbl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0A695E59-7521-E2C9-2880-8EA55FF15B09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0345162"/>
              </p:ext>
            </p:extLst>
          </p:nvPr>
        </p:nvGraphicFramePr>
        <p:xfrm>
          <a:off x="7796213" y="3100388"/>
          <a:ext cx="1890712" cy="288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7"/>
          </a:graphicData>
        </a:graphic>
      </p:graphicFrame>
      <p:sp>
        <p:nvSpPr>
          <p:cNvPr id="131" name="Text Placeholder 13">
            <a:extLst>
              <a:ext uri="{FF2B5EF4-FFF2-40B4-BE49-F238E27FC236}">
                <a16:creationId xmlns:a16="http://schemas.microsoft.com/office/drawing/2014/main" id="{6692EB81-92C2-6028-5B0D-26A7B7597D2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7443788" y="3262313"/>
            <a:ext cx="31273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FAB3244-7116-41B3-9174-05A4767D7221}" type="datetime'''''''D''''''''''''''''O''''H''''''''''''''''''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DOH</a:t>
            </a:fld>
            <a:endParaRPr lang="en-US" sz="1200">
              <a:cs typeface="+mn-cs"/>
            </a:endParaRPr>
          </a:p>
        </p:txBody>
      </p:sp>
      <p:sp>
        <p:nvSpPr>
          <p:cNvPr id="126" name="Text Placeholder 13">
            <a:extLst>
              <a:ext uri="{FF2B5EF4-FFF2-40B4-BE49-F238E27FC236}">
                <a16:creationId xmlns:a16="http://schemas.microsoft.com/office/drawing/2014/main" id="{BB0D8F76-935B-EA57-A97B-DAF1E1AB47D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7443788" y="3602038"/>
            <a:ext cx="2905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E2D97F07-DA4E-4AE6-A28C-03220FCED643}" type="datetime'''''''''''''D''''''''''''X''''''''''''''''''B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DXB</a:t>
            </a:fld>
            <a:endParaRPr lang="en-US" sz="1200">
              <a:cs typeface="+mn-cs"/>
            </a:endParaRPr>
          </a:p>
        </p:txBody>
      </p:sp>
      <p:sp>
        <p:nvSpPr>
          <p:cNvPr id="128" name="Text Placeholder 13">
            <a:extLst>
              <a:ext uri="{FF2B5EF4-FFF2-40B4-BE49-F238E27FC236}">
                <a16:creationId xmlns:a16="http://schemas.microsoft.com/office/drawing/2014/main" id="{CF101871-E03F-E20D-7E23-081F28B071B6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7443788" y="3943350"/>
            <a:ext cx="3333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7FF92E2-D92B-4318-A1F0-B13B6447FC9E}" type="datetime'''''''''''''''''''''D''''''W''''''''''''''''''''''C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DWC</a:t>
            </a:fld>
            <a:endParaRPr lang="en-US" sz="1200">
              <a:cs typeface="+mn-cs"/>
            </a:endParaRPr>
          </a:p>
        </p:txBody>
      </p:sp>
      <p:sp>
        <p:nvSpPr>
          <p:cNvPr id="78" name="Text Placeholder 13">
            <a:extLst>
              <a:ext uri="{FF2B5EF4-FFF2-40B4-BE49-F238E27FC236}">
                <a16:creationId xmlns:a16="http://schemas.microsoft.com/office/drawing/2014/main" id="{639FF2DA-612B-EFF9-D7C7-429776673A7A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7443788" y="4283075"/>
            <a:ext cx="3063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2600A15-C363-4EDA-BDE5-DD512D026532}" type="datetime'''''A''''''U''''''''''H''''''''''''''''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AUH</a:t>
            </a:fld>
            <a:endParaRPr lang="en-US" sz="1200">
              <a:cs typeface="+mn-cs"/>
            </a:endParaRPr>
          </a:p>
        </p:txBody>
      </p:sp>
      <p:sp>
        <p:nvSpPr>
          <p:cNvPr id="129" name="Text Placeholder 13">
            <a:extLst>
              <a:ext uri="{FF2B5EF4-FFF2-40B4-BE49-F238E27FC236}">
                <a16:creationId xmlns:a16="http://schemas.microsoft.com/office/drawing/2014/main" id="{E2003EFC-42BE-6717-5541-67D70F5B6E7E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7443788" y="4624388"/>
            <a:ext cx="30003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BE43A17-8D4E-483D-BF71-AA80529D64B8}" type="datetime'''''''''''''''''''R''''''''''''''''''U''H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RUH</a:t>
            </a:fld>
            <a:endParaRPr lang="en-US" sz="1200">
              <a:cs typeface="+mn-cs"/>
            </a:endParaRPr>
          </a:p>
        </p:txBody>
      </p:sp>
      <p:sp>
        <p:nvSpPr>
          <p:cNvPr id="153" name="Text Placeholder 13">
            <a:extLst>
              <a:ext uri="{FF2B5EF4-FFF2-40B4-BE49-F238E27FC236}">
                <a16:creationId xmlns:a16="http://schemas.microsoft.com/office/drawing/2014/main" id="{61A1D1AE-7C1B-ED40-26C0-3CE24FAE8FEF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auto">
          <a:xfrm>
            <a:off x="7443788" y="4964113"/>
            <a:ext cx="27146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283F9AE4-1514-4724-BD6A-7CA392B0F661}" type="datetime'''JE''''''''D''''''''''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JED</a:t>
            </a:fld>
            <a:endParaRPr lang="en-US" sz="1200">
              <a:cs typeface="+mn-cs"/>
            </a:endParaRPr>
          </a:p>
        </p:txBody>
      </p:sp>
      <p:sp>
        <p:nvSpPr>
          <p:cNvPr id="130" name="Text Placeholder 13">
            <a:extLst>
              <a:ext uri="{FF2B5EF4-FFF2-40B4-BE49-F238E27FC236}">
                <a16:creationId xmlns:a16="http://schemas.microsoft.com/office/drawing/2014/main" id="{1B83A7A9-4E76-D4D8-EEE9-B44B11A176F8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 bwMode="auto">
          <a:xfrm>
            <a:off x="7443788" y="5305425"/>
            <a:ext cx="3032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E58CDC12-BF52-43DD-95CB-59B685E51CFC}" type="datetime'''B''''''''''''''''''''''A''''''''''''''''''H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BAH</a:t>
            </a:fld>
            <a:endParaRPr lang="en-US" sz="1200">
              <a:cs typeface="+mn-cs"/>
            </a:endParaRP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8EE41B97-B218-9833-7E68-3F9D570A9E2B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auto">
          <a:xfrm>
            <a:off x="7443788" y="5645150"/>
            <a:ext cx="2825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04ED6F9-B997-439A-A061-9F4B89CB93F5}" type="datetime'''''''''''S''''''''''H''''''''''J''''''''''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SHJ</a:t>
            </a:fld>
            <a:endParaRPr lang="en-US" sz="1200">
              <a:cs typeface="+mn-cs"/>
            </a:endParaRPr>
          </a:p>
        </p:txBody>
      </p:sp>
      <p:sp>
        <p:nvSpPr>
          <p:cNvPr id="108" name="Text Placeholder 13">
            <a:extLst>
              <a:ext uri="{FF2B5EF4-FFF2-40B4-BE49-F238E27FC236}">
                <a16:creationId xmlns:a16="http://schemas.microsoft.com/office/drawing/2014/main" id="{190176B7-BB88-318B-43DD-D193E3736023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8350250" y="3262313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24892B3-B8B0-4A7A-8245-70BDF4CB07E3}" type="datetime'''4.''''''''''''''''''''''''7'''''''''''''''''''''">
              <a:rPr lang="en-US" altLang="en-US" sz="1200" smtClean="0">
                <a:effectLst/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4.7</a:t>
            </a:fld>
            <a:endParaRPr lang="en-US" sz="1200">
              <a:cs typeface="+mn-cs"/>
            </a:endParaRPr>
          </a:p>
        </p:txBody>
      </p:sp>
      <p:sp>
        <p:nvSpPr>
          <p:cNvPr id="110" name="Text Placeholder 13">
            <a:extLst>
              <a:ext uri="{FF2B5EF4-FFF2-40B4-BE49-F238E27FC236}">
                <a16:creationId xmlns:a16="http://schemas.microsoft.com/office/drawing/2014/main" id="{F7D90D6F-3EBA-CB5D-EFA5-B0F3B07295AC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 bwMode="gray">
          <a:xfrm>
            <a:off x="8251825" y="3602038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0A9A9637-D207-47BE-9BB5-E579F9A9423E}" type="datetime'3''''''''''''''''''''''''''''''''''''''''''''.''''''''6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3.6</a:t>
            </a:fld>
            <a:endParaRPr lang="en-US" sz="1200">
              <a:cs typeface="+mn-cs"/>
            </a:endParaRPr>
          </a:p>
        </p:txBody>
      </p:sp>
      <p:sp>
        <p:nvSpPr>
          <p:cNvPr id="118" name="Text Placeholder 13">
            <a:extLst>
              <a:ext uri="{FF2B5EF4-FFF2-40B4-BE49-F238E27FC236}">
                <a16:creationId xmlns:a16="http://schemas.microsoft.com/office/drawing/2014/main" id="{52EEAA0F-B95C-AD25-D79E-77BEADFE7C22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8124825" y="3943350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CD0AF346-634D-4186-909E-9C24DF37C42D}" type="datetime'''''2''''''''''''''''''''''''''''''.''''''''''''''''3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2.3</a:t>
            </a:fld>
            <a:endParaRPr lang="en-US" sz="1200">
              <a:cs typeface="+mn-cs"/>
            </a:endParaRPr>
          </a:p>
        </p:txBody>
      </p:sp>
      <p:sp>
        <p:nvSpPr>
          <p:cNvPr id="125" name="Text Placeholder 13">
            <a:extLst>
              <a:ext uri="{FF2B5EF4-FFF2-40B4-BE49-F238E27FC236}">
                <a16:creationId xmlns:a16="http://schemas.microsoft.com/office/drawing/2014/main" id="{7F6F2536-5ED0-FEE7-E81F-C8D7A46E2948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>
            <a:off x="8102600" y="4283075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234BBA53-6903-4972-87DC-260C758979B2}" type="datetime'2''''''''''''''''''''''''''''''''''''.1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2.1</a:t>
            </a:fld>
            <a:endParaRPr lang="en-US" sz="1200">
              <a:cs typeface="+mn-cs"/>
            </a:endParaRPr>
          </a:p>
        </p:txBody>
      </p:sp>
      <p:sp>
        <p:nvSpPr>
          <p:cNvPr id="134" name="Text Placeholder 13">
            <a:extLst>
              <a:ext uri="{FF2B5EF4-FFF2-40B4-BE49-F238E27FC236}">
                <a16:creationId xmlns:a16="http://schemas.microsoft.com/office/drawing/2014/main" id="{733C2681-5852-7EB9-8415-43FED7BF5060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069263" y="4624388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AAB5E0BA-8763-4F97-BFB2-D3872D8AD933}" type="datetime'''''''''''1''''''''''''''''''''''''.''''7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1.7</a:t>
            </a:fld>
            <a:endParaRPr lang="en-US" sz="1200">
              <a:cs typeface="+mn-cs"/>
            </a:endParaRPr>
          </a:p>
        </p:txBody>
      </p:sp>
      <p:sp>
        <p:nvSpPr>
          <p:cNvPr id="154" name="Text Placeholder 13">
            <a:extLst>
              <a:ext uri="{FF2B5EF4-FFF2-40B4-BE49-F238E27FC236}">
                <a16:creationId xmlns:a16="http://schemas.microsoft.com/office/drawing/2014/main" id="{B5AE498C-5838-B967-B417-EEA45F7859E5}"/>
              </a:ext>
            </a:extLst>
          </p:cNvPr>
          <p:cNvSpPr txBox="1">
            <a:spLocks/>
          </p:cNvSpPr>
          <p:nvPr>
            <p:custDataLst>
              <p:tags r:id="rId16"/>
            </p:custDataLst>
          </p:nvPr>
        </p:nvSpPr>
        <p:spPr bwMode="gray">
          <a:xfrm>
            <a:off x="7996238" y="4964113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942FCB0-9082-46FB-8F39-6B0C54D13930}" type="datetime'''''''''''''''''1''.''''''''''''''''''''''''''''''''''''''0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1.0</a:t>
            </a:fld>
            <a:endParaRPr lang="en-US" sz="1200">
              <a:cs typeface="+mn-cs"/>
            </a:endParaRPr>
          </a:p>
        </p:txBody>
      </p:sp>
      <p:sp>
        <p:nvSpPr>
          <p:cNvPr id="138" name="Text Placeholder 13">
            <a:extLst>
              <a:ext uri="{FF2B5EF4-FFF2-40B4-BE49-F238E27FC236}">
                <a16:creationId xmlns:a16="http://schemas.microsoft.com/office/drawing/2014/main" id="{3806D69A-4F4A-2971-7FFC-B7F9FF16FC12}"/>
              </a:ext>
            </a:extLst>
          </p:cNvPr>
          <p:cNvSpPr txBox="1">
            <a:spLocks/>
          </p:cNvSpPr>
          <p:nvPr>
            <p:custDataLst>
              <p:tags r:id="rId17"/>
            </p:custDataLst>
          </p:nvPr>
        </p:nvSpPr>
        <p:spPr bwMode="gray">
          <a:xfrm>
            <a:off x="7980363" y="5305425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2CB17B31-2241-4784-B2FD-5CF28383CC28}" type="datetime'''0''''''''''''.''''''''''''''''''''8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0.8</a:t>
            </a:fld>
            <a:endParaRPr lang="en-US" sz="1200">
              <a:cs typeface="+mn-cs"/>
            </a:endParaRPr>
          </a:p>
        </p:txBody>
      </p:sp>
      <p:sp>
        <p:nvSpPr>
          <p:cNvPr id="141" name="Text Placeholder 13">
            <a:extLst>
              <a:ext uri="{FF2B5EF4-FFF2-40B4-BE49-F238E27FC236}">
                <a16:creationId xmlns:a16="http://schemas.microsoft.com/office/drawing/2014/main" id="{B95FB250-2E2D-1E0A-9B5A-0F4CFB6A88C1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 bwMode="gray">
          <a:xfrm>
            <a:off x="7953375" y="5645150"/>
            <a:ext cx="255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B383F4A7-8385-4EAF-9E70-B6B9EA454855}" type="datetime'''''''''''''0''''''''''''''''''''''''.5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0.5</a:t>
            </a:fld>
            <a:endParaRPr lang="en-US" sz="1200"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88ADFC-4694-ADB2-AE28-13E17DD87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E97E64-6726-A3C6-5243-DC79D5291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99" y="728663"/>
            <a:ext cx="11624229" cy="576000"/>
          </a:xfrm>
          <a:ln>
            <a:noFill/>
          </a:ln>
        </p:spPr>
        <p:txBody>
          <a:bodyPr vert="horz" rIns="72000"/>
          <a:lstStyle/>
          <a:p>
            <a:r>
              <a:rPr lang="en-US" dirty="0">
                <a:solidFill>
                  <a:schemeClr val="accent1"/>
                </a:solidFill>
              </a:rPr>
              <a:t>ME conflict: </a:t>
            </a:r>
            <a:r>
              <a:rPr lang="en-US" dirty="0"/>
              <a:t>the capacity recovery of Gulf airports has come a long way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DF58F-497B-A163-7F96-943434E4DD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Note: Figures include all freighters and widebody passenger flights only, analysis considers international sectors only; 1) </a:t>
            </a:r>
            <a:r>
              <a:rPr lang="en-GB"/>
              <a:t>Daily capacity recovery is based on a 3-day moving average </a:t>
            </a:r>
            <a:r>
              <a:rPr lang="en-GB" err="1"/>
              <a:t>centered</a:t>
            </a:r>
            <a:r>
              <a:rPr lang="en-GB"/>
              <a:t> around the actual day;</a:t>
            </a:r>
            <a:r>
              <a:rPr lang="en-US"/>
              <a:t>  2) Gulf region including Bahrain, Iran, Iraq, Kuwait, Oman, Qatar, Saudi Arabia, United Arab Emirates;  3) Compared to the average capacity in week 2 to week 7 in 2026 (pre-CNY);  Source: Rotate Live Capacity; Rotate analysis (May 2026)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552725-0196-9C9C-2182-9FFF0753B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Index: average 2026 weekday</a:t>
            </a:r>
            <a:r>
              <a:rPr lang="en-US" baseline="30000"/>
              <a:t>2</a:t>
            </a:r>
            <a:r>
              <a:rPr lang="en-US"/>
              <a:t> = 100%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BF3198-E2A7-39D8-FB1E-D3CAF19203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0799" y="1627200"/>
            <a:ext cx="5374726" cy="273600"/>
          </a:xfrm>
        </p:spPr>
        <p:txBody>
          <a:bodyPr/>
          <a:lstStyle/>
          <a:p>
            <a:r>
              <a:rPr lang="en-US"/>
              <a:t>Capacity recovery</a:t>
            </a:r>
            <a:r>
              <a:rPr lang="en-US" baseline="30000"/>
              <a:t>1</a:t>
            </a:r>
            <a:r>
              <a:rPr lang="en-US"/>
              <a:t> from the Gulf Region</a:t>
            </a:r>
            <a:r>
              <a:rPr lang="en-US" baseline="30000"/>
              <a:t>2</a:t>
            </a:r>
            <a:r>
              <a:rPr lang="en-US"/>
              <a:t>, since 1 March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9F926C-4A01-8F53-BFC7-26C178B76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6287" y="1922400"/>
            <a:ext cx="4288129" cy="242950"/>
          </a:xfrm>
        </p:spPr>
        <p:txBody>
          <a:bodyPr/>
          <a:lstStyle/>
          <a:p>
            <a:r>
              <a:rPr lang="en-US"/>
              <a:t>Thousand tonnes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D3EB8DC-2EB2-B2AC-6847-EE54D5743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16287" y="1629242"/>
            <a:ext cx="4288129" cy="273600"/>
          </a:xfrm>
        </p:spPr>
        <p:txBody>
          <a:bodyPr/>
          <a:lstStyle/>
          <a:p>
            <a:r>
              <a:rPr lang="en-US"/>
              <a:t>Capacity per Gulf airport, 26 May 2026</a:t>
            </a:r>
            <a:endParaRPr lang="en-US" baseline="30000"/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FDD6CD4E-CB56-47FA-9D9F-3AF118AD9954}"/>
              </a:ext>
            </a:extLst>
          </p:cNvPr>
          <p:cNvGraphicFramePr/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823916027"/>
              </p:ext>
            </p:extLst>
          </p:nvPr>
        </p:nvGraphicFramePr>
        <p:xfrm>
          <a:off x="592138" y="2271713"/>
          <a:ext cx="5595937" cy="3521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8"/>
          </a:graphicData>
        </a:graphic>
      </p:graphicFrame>
      <p:sp>
        <p:nvSpPr>
          <p:cNvPr id="178" name="Text Placeholder 13">
            <a:extLst>
              <a:ext uri="{FF2B5EF4-FFF2-40B4-BE49-F238E27FC236}">
                <a16:creationId xmlns:a16="http://schemas.microsoft.com/office/drawing/2014/main" id="{D89E77CA-4CFD-E68F-B79D-59B31D3B43B9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 bwMode="gray">
          <a:xfrm>
            <a:off x="938213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06AE2A4-B1F7-4D43-B89D-0F26E28305CB}" type="datetime'''01''''''''''''/''''''''''0''''''''3''''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01/03</a:t>
            </a:fld>
            <a:endParaRPr lang="en-US" sz="1200">
              <a:cs typeface="+mn-cs"/>
            </a:endParaRPr>
          </a:p>
        </p:txBody>
      </p:sp>
      <p:sp>
        <p:nvSpPr>
          <p:cNvPr id="180" name="Text Placeholder 13">
            <a:extLst>
              <a:ext uri="{FF2B5EF4-FFF2-40B4-BE49-F238E27FC236}">
                <a16:creationId xmlns:a16="http://schemas.microsoft.com/office/drawing/2014/main" id="{AE7B2FA9-AF31-4362-A956-9DEAE037EB8F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 bwMode="gray">
          <a:xfrm>
            <a:off x="1647825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3D7A1DA-288B-42E8-9069-006346DDA0B3}" type="datetime'1''5''''/''''''0''''''''''''''''''''''''''''3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15/03</a:t>
            </a:fld>
            <a:endParaRPr lang="en-US" sz="1200">
              <a:cs typeface="+mn-cs"/>
            </a:endParaRPr>
          </a:p>
        </p:txBody>
      </p:sp>
      <p:sp>
        <p:nvSpPr>
          <p:cNvPr id="182" name="Text Placeholder 13">
            <a:extLst>
              <a:ext uri="{FF2B5EF4-FFF2-40B4-BE49-F238E27FC236}">
                <a16:creationId xmlns:a16="http://schemas.microsoft.com/office/drawing/2014/main" id="{EEF10FC2-8FE6-5BAA-5349-C04EAF75031C}"/>
              </a:ext>
            </a:extLst>
          </p:cNvPr>
          <p:cNvSpPr txBox="1">
            <a:spLocks/>
          </p:cNvSpPr>
          <p:nvPr>
            <p:custDataLst>
              <p:tags r:id="rId22"/>
            </p:custDataLst>
          </p:nvPr>
        </p:nvSpPr>
        <p:spPr bwMode="gray">
          <a:xfrm>
            <a:off x="2355850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D776988-F520-48B3-9E0E-4BA2E67616A9}" type="datetime'''2''''''9''''''''''''''''''''''''''''/''''''''''''03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29/03</a:t>
            </a:fld>
            <a:endParaRPr lang="en-US" sz="1200">
              <a:cs typeface="+mn-cs"/>
            </a:endParaRPr>
          </a:p>
        </p:txBody>
      </p:sp>
      <p:sp>
        <p:nvSpPr>
          <p:cNvPr id="184" name="Text Placeholder 13">
            <a:extLst>
              <a:ext uri="{FF2B5EF4-FFF2-40B4-BE49-F238E27FC236}">
                <a16:creationId xmlns:a16="http://schemas.microsoft.com/office/drawing/2014/main" id="{C145BBEE-9083-A263-8148-B78D06E29BA8}"/>
              </a:ext>
            </a:extLst>
          </p:cNvPr>
          <p:cNvSpPr txBox="1">
            <a:spLocks/>
          </p:cNvSpPr>
          <p:nvPr>
            <p:custDataLst>
              <p:tags r:id="rId23"/>
            </p:custDataLst>
          </p:nvPr>
        </p:nvSpPr>
        <p:spPr bwMode="gray">
          <a:xfrm>
            <a:off x="3065463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340B789-8980-457D-95E3-58C2D35C8350}" type="datetime'''''''''''12''''''''''/''0''4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12/04</a:t>
            </a:fld>
            <a:endParaRPr lang="en-US" sz="1200">
              <a:cs typeface="+mn-cs"/>
            </a:endParaRPr>
          </a:p>
        </p:txBody>
      </p:sp>
      <p:sp>
        <p:nvSpPr>
          <p:cNvPr id="186" name="Text Placeholder 13">
            <a:extLst>
              <a:ext uri="{FF2B5EF4-FFF2-40B4-BE49-F238E27FC236}">
                <a16:creationId xmlns:a16="http://schemas.microsoft.com/office/drawing/2014/main" id="{48FCAF78-05A4-8B72-1DED-0AE08B8F79F4}"/>
              </a:ext>
            </a:extLst>
          </p:cNvPr>
          <p:cNvSpPr txBox="1">
            <a:spLocks/>
          </p:cNvSpPr>
          <p:nvPr>
            <p:custDataLst>
              <p:tags r:id="rId24"/>
            </p:custDataLst>
          </p:nvPr>
        </p:nvSpPr>
        <p:spPr bwMode="gray">
          <a:xfrm>
            <a:off x="3775075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1044FFE-F2D7-463E-9B8D-B30BA60F68C9}" type="datetime'''''''''''''26''''''''''''''''/''''''''''''''''0''''''''4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26/04</a:t>
            </a:fld>
            <a:endParaRPr lang="en-US" sz="1200">
              <a:cs typeface="+mn-cs"/>
            </a:endParaRP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0F44BFA5-1C67-9588-6EC3-50F505907904}"/>
              </a:ext>
            </a:extLst>
          </p:cNvPr>
          <p:cNvSpPr txBox="1">
            <a:spLocks/>
          </p:cNvSpPr>
          <p:nvPr>
            <p:custDataLst>
              <p:tags r:id="rId25"/>
            </p:custDataLst>
          </p:nvPr>
        </p:nvSpPr>
        <p:spPr bwMode="gray">
          <a:xfrm>
            <a:off x="4484688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E935023-D091-4EE0-B212-BD739D77C656}" type="datetime'1''''''''0''''''''''''''/''''''''''''''''0''''''''''''5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10/05</a:t>
            </a:fld>
            <a:endParaRPr lang="en-US" sz="1200">
              <a:cs typeface="+mn-cs"/>
            </a:endParaRP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B234D98D-381F-2F58-A6F3-F0F0302FA8D2}"/>
              </a:ext>
            </a:extLst>
          </p:cNvPr>
          <p:cNvSpPr txBox="1">
            <a:spLocks/>
          </p:cNvSpPr>
          <p:nvPr>
            <p:custDataLst>
              <p:tags r:id="rId26"/>
            </p:custDataLst>
          </p:nvPr>
        </p:nvSpPr>
        <p:spPr bwMode="gray">
          <a:xfrm>
            <a:off x="5192713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65B9D7A-EF16-4941-A2A2-F239E3431E8E}" type="datetime'''2''''''''''''''''''''4/''''''''''''''''0''''''''5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24/05</a:t>
            </a:fld>
            <a:endParaRPr lang="en-US" sz="1200">
              <a:cs typeface="+mn-cs"/>
            </a:endParaRP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CDF18D8C-6344-C219-CF6D-BD788236F210}"/>
              </a:ext>
            </a:extLst>
          </p:cNvPr>
          <p:cNvSpPr txBox="1">
            <a:spLocks/>
          </p:cNvSpPr>
          <p:nvPr>
            <p:custDataLst>
              <p:tags r:id="rId27"/>
            </p:custDataLst>
          </p:nvPr>
        </p:nvSpPr>
        <p:spPr bwMode="gray">
          <a:xfrm>
            <a:off x="5902325" y="5711825"/>
            <a:ext cx="40640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C18E7D1-2D28-4BD6-9EE2-1AC528F94A56}" type="datetime'''0''''''''7''''''''/''''''0''''''''''''''''''6''''''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07/06</a:t>
            </a:fld>
            <a:endParaRPr lang="en-US" sz="1200">
              <a:cs typeface="+mn-cs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CF1995D-368E-DCF5-F760-A0C43D3F574C}"/>
              </a:ext>
            </a:extLst>
          </p:cNvPr>
          <p:cNvSpPr txBox="1">
            <a:spLocks/>
          </p:cNvSpPr>
          <p:nvPr>
            <p:custDataLst>
              <p:tags r:id="rId28"/>
            </p:custDataLst>
          </p:nvPr>
        </p:nvSpPr>
        <p:spPr bwMode="auto">
          <a:xfrm>
            <a:off x="5640388" y="2847975"/>
            <a:ext cx="1112838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2155BD02-0A55-460F-B07A-AE14CE54999F}" type="datetime'F''''''''r''''''''''e''''''''''''''''i''''g''h''t''''''''e''r'">
              <a:rPr lang="en-US" altLang="en-US" sz="1200" b="1" smtClean="0">
                <a:solidFill>
                  <a:schemeClr val="bg2"/>
                </a:solidFill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Freighter</a:t>
            </a:fld>
            <a:r>
              <a:rPr lang="en-US" altLang="en-US" sz="1200" b="1" dirty="0">
                <a:solidFill>
                  <a:schemeClr val="bg2"/>
                </a:solidFill>
                <a:cs typeface="+mn-cs"/>
              </a:rPr>
              <a:t> (71%)</a:t>
            </a:r>
            <a:br>
              <a:rPr lang="en-US" altLang="en-US" sz="1200" b="1" dirty="0">
                <a:solidFill>
                  <a:schemeClr val="bg2"/>
                </a:solidFill>
                <a:cs typeface="+mn-cs"/>
              </a:rPr>
            </a:br>
            <a:r>
              <a:rPr lang="en-US" altLang="en-US" sz="1000" dirty="0">
                <a:solidFill>
                  <a:schemeClr val="bg2"/>
                </a:solidFill>
                <a:cs typeface="+mn-cs"/>
              </a:rPr>
              <a:t>Previous week: 84%</a:t>
            </a:r>
            <a:endParaRPr lang="en-US" sz="1200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399AB55A-B9E8-89A9-E17D-A262844ABB4F}"/>
              </a:ext>
            </a:extLst>
          </p:cNvPr>
          <p:cNvSpPr txBox="1">
            <a:spLocks/>
          </p:cNvSpPr>
          <p:nvPr>
            <p:custDataLst>
              <p:tags r:id="rId29"/>
            </p:custDataLst>
          </p:nvPr>
        </p:nvSpPr>
        <p:spPr bwMode="auto">
          <a:xfrm>
            <a:off x="5640388" y="3233738"/>
            <a:ext cx="1417638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54C1C3C8-F24E-4C06-BEC8-C43EA0C803E2}" type="datetime'''''''''''''''W''''''''B'''''''' p''a''''''''ss''eng''e''''r'">
              <a:rPr lang="en-US" altLang="en-US" sz="1200" b="1" smtClean="0">
                <a:solidFill>
                  <a:srgbClr val="395B7C"/>
                </a:solidFill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WB passenger</a:t>
            </a:fld>
            <a:r>
              <a:rPr lang="en-US" altLang="en-US" sz="1200" b="1" dirty="0">
                <a:solidFill>
                  <a:srgbClr val="395B7C"/>
                </a:solidFill>
                <a:cs typeface="+mn-cs"/>
              </a:rPr>
              <a:t> (66%)</a:t>
            </a:r>
            <a:br>
              <a:rPr lang="en-US" altLang="en-US" sz="1200" b="1" dirty="0">
                <a:solidFill>
                  <a:srgbClr val="395B7C"/>
                </a:solidFill>
                <a:cs typeface="+mn-cs"/>
              </a:rPr>
            </a:br>
            <a:r>
              <a:rPr lang="en-US" altLang="en-US" sz="1000" dirty="0">
                <a:solidFill>
                  <a:srgbClr val="395B7C"/>
                </a:solidFill>
                <a:cs typeface="+mn-cs"/>
              </a:rPr>
              <a:t>Previous week: 78%</a:t>
            </a:r>
            <a:endParaRPr lang="en-US" sz="1200" dirty="0">
              <a:solidFill>
                <a:srgbClr val="395B7C"/>
              </a:solidFill>
              <a:cs typeface="+mn-cs"/>
            </a:endParaRPr>
          </a:p>
        </p:txBody>
      </p:sp>
      <p:graphicFrame>
        <p:nvGraphicFramePr>
          <p:cNvPr id="114" name="Table 113">
            <a:extLst>
              <a:ext uri="{FF2B5EF4-FFF2-40B4-BE49-F238E27FC236}">
                <a16:creationId xmlns:a16="http://schemas.microsoft.com/office/drawing/2014/main" id="{79B422C2-9A37-485A-5D6A-BAFF0F68E9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838373"/>
              </p:ext>
            </p:extLst>
          </p:nvPr>
        </p:nvGraphicFramePr>
        <p:xfrm>
          <a:off x="7264400" y="2315340"/>
          <a:ext cx="3747275" cy="5127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2456">
                  <a:extLst>
                    <a:ext uri="{9D8B030D-6E8A-4147-A177-3AD203B41FA5}">
                      <a16:colId xmlns:a16="http://schemas.microsoft.com/office/drawing/2014/main" val="487682234"/>
                    </a:ext>
                  </a:extLst>
                </a:gridCol>
                <a:gridCol w="2589136">
                  <a:extLst>
                    <a:ext uri="{9D8B030D-6E8A-4147-A177-3AD203B41FA5}">
                      <a16:colId xmlns:a16="http://schemas.microsoft.com/office/drawing/2014/main" val="2602148383"/>
                    </a:ext>
                  </a:extLst>
                </a:gridCol>
                <a:gridCol w="575683">
                  <a:extLst>
                    <a:ext uri="{9D8B030D-6E8A-4147-A177-3AD203B41FA5}">
                      <a16:colId xmlns:a16="http://schemas.microsoft.com/office/drawing/2014/main" val="302994962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6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  <a:r>
                        <a:rPr lang="en-N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037976"/>
                  </a:ext>
                </a:extLst>
              </a:tr>
            </a:tbl>
          </a:graphicData>
        </a:graphic>
      </p:graphicFrame>
      <p:sp>
        <p:nvSpPr>
          <p:cNvPr id="117" name="TextBox 116">
            <a:extLst>
              <a:ext uri="{FF2B5EF4-FFF2-40B4-BE49-F238E27FC236}">
                <a16:creationId xmlns:a16="http://schemas.microsoft.com/office/drawing/2014/main" id="{526E85D0-D90C-6978-EB75-18CF10656437}"/>
              </a:ext>
            </a:extLst>
          </p:cNvPr>
          <p:cNvSpPr txBox="1"/>
          <p:nvPr/>
        </p:nvSpPr>
        <p:spPr>
          <a:xfrm>
            <a:off x="9826916" y="1903008"/>
            <a:ext cx="1103313" cy="294438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indent="0" fontAlgn="base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lang="en-US" sz="1400" baseline="0"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354013" indent="-17145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baseline="0">
                <a:ea typeface="Roboto Medium" panose="02000000000000000000" pitchFamily="2" charset="0"/>
                <a:cs typeface="Arial" panose="020B0604020202020204" pitchFamily="34" charset="0"/>
              </a:defRPr>
            </a:lvl2pPr>
            <a:lvl3pPr marL="541338" indent="-16510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baseline="0">
                <a:ea typeface="Roboto Medium" panose="02000000000000000000" pitchFamily="2" charset="0"/>
                <a:cs typeface="Arial" panose="020B0604020202020204" pitchFamily="34" charset="0"/>
              </a:defRPr>
            </a:lvl3pPr>
            <a:lvl4pPr marL="547688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baseline="0"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baseline="0"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6pPr>
            <a:lvl7pPr marL="3960584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7pPr>
            <a:lvl8pPr marL="456990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8pPr>
            <a:lvl9pPr marL="5179225" indent="-304662" defTabSz="1218641">
              <a:spcBef>
                <a:spcPct val="20000"/>
              </a:spcBef>
              <a:buFont typeface="Arial" pitchFamily="34" charset="0"/>
              <a:buChar char="•"/>
              <a:defRPr sz="2699"/>
            </a:lvl9pPr>
          </a:lstStyle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/>
              <a:t>Recovery</a:t>
            </a:r>
            <a:r>
              <a:rPr lang="en-US" baseline="30000"/>
              <a:t>3</a:t>
            </a:r>
            <a:r>
              <a:rPr lang="en-US"/>
              <a:t>, %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D7D29817-1E4D-27BD-C437-DF70215E8F01}"/>
              </a:ext>
            </a:extLst>
          </p:cNvPr>
          <p:cNvGraphicFramePr/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3423227548"/>
              </p:ext>
            </p:extLst>
          </p:nvPr>
        </p:nvGraphicFramePr>
        <p:xfrm>
          <a:off x="7796213" y="2259013"/>
          <a:ext cx="1525587" cy="585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9"/>
          </a:graphicData>
        </a:graphic>
      </p:graphicFrame>
      <p:sp>
        <p:nvSpPr>
          <p:cNvPr id="119" name="Text Placeholder 13">
            <a:extLst>
              <a:ext uri="{FF2B5EF4-FFF2-40B4-BE49-F238E27FC236}">
                <a16:creationId xmlns:a16="http://schemas.microsoft.com/office/drawing/2014/main" id="{C7E994CD-F9CF-E535-BA04-B21175278518}"/>
              </a:ext>
            </a:extLst>
          </p:cNvPr>
          <p:cNvSpPr txBox="1">
            <a:spLocks/>
          </p:cNvSpPr>
          <p:nvPr>
            <p:custDataLst>
              <p:tags r:id="rId31"/>
            </p:custDataLst>
          </p:nvPr>
        </p:nvSpPr>
        <p:spPr bwMode="auto">
          <a:xfrm>
            <a:off x="7418388" y="2460625"/>
            <a:ext cx="3587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cs typeface="+mn-cs"/>
              </a:rPr>
              <a:t>Gulf</a:t>
            </a:r>
            <a:r>
              <a:rPr lang="en-US" altLang="en-US" sz="1200">
                <a:cs typeface="+mn-cs"/>
              </a:rPr>
              <a:t>  </a:t>
            </a:r>
            <a:endParaRPr lang="en-US" sz="1200">
              <a:cs typeface="+mn-cs"/>
            </a:endParaRPr>
          </a:p>
        </p:txBody>
      </p:sp>
      <p:sp>
        <p:nvSpPr>
          <p:cNvPr id="102" name="Text Placeholder 13">
            <a:extLst>
              <a:ext uri="{FF2B5EF4-FFF2-40B4-BE49-F238E27FC236}">
                <a16:creationId xmlns:a16="http://schemas.microsoft.com/office/drawing/2014/main" id="{780C6A49-7B45-9558-35DC-EC6331BB072E}"/>
              </a:ext>
            </a:extLst>
          </p:cNvPr>
          <p:cNvSpPr txBox="1">
            <a:spLocks/>
          </p:cNvSpPr>
          <p:nvPr>
            <p:custDataLst>
              <p:tags r:id="rId32"/>
            </p:custDataLst>
          </p:nvPr>
        </p:nvSpPr>
        <p:spPr bwMode="gray">
          <a:xfrm>
            <a:off x="9264650" y="2460625"/>
            <a:ext cx="34131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21DCB99-9E2C-4CFE-95AF-744C8A4CDB41}" type="datetime'''''''''''''''''''''''''''1''''''''''8''''''''''.1'''''''">
              <a:rPr lang="en-US" altLang="en-US" sz="1200" smtClean="0">
                <a:effectLst/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18.1</a:t>
            </a:fld>
            <a:endParaRPr lang="en-US" sz="1200">
              <a:cs typeface="+mn-cs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0704A585-A006-64A9-40B4-B907B090AFAC}"/>
              </a:ext>
            </a:extLst>
          </p:cNvPr>
          <p:cNvCxnSpPr>
            <a:cxnSpLocks/>
          </p:cNvCxnSpPr>
          <p:nvPr/>
        </p:nvCxnSpPr>
        <p:spPr>
          <a:xfrm flipV="1">
            <a:off x="7408863" y="2986088"/>
            <a:ext cx="3879850" cy="1111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89D0CC4-35DF-8C00-8CB8-2C87674A0ECC}"/>
              </a:ext>
            </a:extLst>
          </p:cNvPr>
          <p:cNvGrpSpPr/>
          <p:nvPr/>
        </p:nvGrpSpPr>
        <p:grpSpPr>
          <a:xfrm>
            <a:off x="9286875" y="2890838"/>
            <a:ext cx="393700" cy="219075"/>
            <a:chOff x="8299336" y="3060222"/>
            <a:chExt cx="351865" cy="219355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5B6FC9E8-758E-E07B-FC77-A71794CF0C3B}"/>
                </a:ext>
              </a:extLst>
            </p:cNvPr>
            <p:cNvSpPr/>
            <p:nvPr/>
          </p:nvSpPr>
          <p:spPr>
            <a:xfrm>
              <a:off x="8299336" y="3060222"/>
              <a:ext cx="351865" cy="219355"/>
            </a:xfrm>
            <a:prstGeom prst="rect">
              <a:avLst/>
            </a:prstGeom>
            <a:solidFill>
              <a:schemeClr val="bg1"/>
            </a:solidFill>
            <a:ln w="9525">
              <a:noFill/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sz="1200" err="1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091BA18C-46F1-DD03-7B6B-320B789C98F6}"/>
                </a:ext>
              </a:extLst>
            </p:cNvPr>
            <p:cNvSpPr/>
            <p:nvPr/>
          </p:nvSpPr>
          <p:spPr>
            <a:xfrm rot="16200000">
              <a:off x="8407607" y="3067052"/>
              <a:ext cx="135324" cy="226213"/>
            </a:xfrm>
            <a:custGeom>
              <a:avLst/>
              <a:gdLst>
                <a:gd name="csX0" fmla="*/ 0 w 135324"/>
                <a:gd name="csY0" fmla="*/ 113107 h 226213"/>
                <a:gd name="csX1" fmla="*/ 84830 w 135324"/>
                <a:gd name="csY1" fmla="*/ 226214 h 226213"/>
                <a:gd name="csX2" fmla="*/ 135324 w 135324"/>
                <a:gd name="csY2" fmla="*/ 226214 h 226213"/>
                <a:gd name="csX3" fmla="*/ 50494 w 135324"/>
                <a:gd name="csY3" fmla="*/ 113107 h 226213"/>
                <a:gd name="csX4" fmla="*/ 135324 w 135324"/>
                <a:gd name="csY4" fmla="*/ 0 h 226213"/>
                <a:gd name="csX5" fmla="*/ 84830 w 135324"/>
                <a:gd name="csY5" fmla="*/ 0 h 226213"/>
                <a:gd name="csX6" fmla="*/ 0 w 135324"/>
                <a:gd name="csY6" fmla="*/ 113107 h 226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35324" h="226213">
                  <a:moveTo>
                    <a:pt x="0" y="113107"/>
                  </a:moveTo>
                  <a:lnTo>
                    <a:pt x="84830" y="226214"/>
                  </a:lnTo>
                  <a:lnTo>
                    <a:pt x="135324" y="226214"/>
                  </a:lnTo>
                  <a:lnTo>
                    <a:pt x="50494" y="113107"/>
                  </a:lnTo>
                  <a:lnTo>
                    <a:pt x="135324" y="0"/>
                  </a:lnTo>
                  <a:lnTo>
                    <a:pt x="84830" y="0"/>
                  </a:lnTo>
                  <a:lnTo>
                    <a:pt x="0" y="113107"/>
                  </a:lnTo>
                  <a:close/>
                </a:path>
              </a:pathLst>
            </a:custGeom>
            <a:solidFill>
              <a:schemeClr val="tx1"/>
            </a:solidFill>
            <a:ln w="3969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94C2DC3-B062-1403-09AC-74775CEEA561}"/>
              </a:ext>
            </a:extLst>
          </p:cNvPr>
          <p:cNvSpPr txBox="1"/>
          <p:nvPr/>
        </p:nvSpPr>
        <p:spPr>
          <a:xfrm>
            <a:off x="-59961" y="2548328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9F84F-09FA-9080-70D5-A2DC5D6F2212}"/>
              </a:ext>
            </a:extLst>
          </p:cNvPr>
          <p:cNvSpPr txBox="1"/>
          <p:nvPr/>
        </p:nvSpPr>
        <p:spPr>
          <a:xfrm>
            <a:off x="4926628" y="2808225"/>
            <a:ext cx="45719" cy="32943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549183-1E46-B71E-0669-1DD0FD8BD041}"/>
              </a:ext>
            </a:extLst>
          </p:cNvPr>
          <p:cNvSpPr txBox="1"/>
          <p:nvPr/>
        </p:nvSpPr>
        <p:spPr>
          <a:xfrm>
            <a:off x="2781091" y="-831294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GB" sz="12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2979CB-60C1-A76B-F2EA-09B09066727C}"/>
              </a:ext>
            </a:extLst>
          </p:cNvPr>
          <p:cNvSpPr txBox="1"/>
          <p:nvPr/>
        </p:nvSpPr>
        <p:spPr>
          <a:xfrm>
            <a:off x="-269631" y="4560277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506784-F214-2988-8F82-71FA911884BB}"/>
              </a:ext>
            </a:extLst>
          </p:cNvPr>
          <p:cNvSpPr txBox="1"/>
          <p:nvPr/>
        </p:nvSpPr>
        <p:spPr>
          <a:xfrm>
            <a:off x="8846674" y="6293911"/>
            <a:ext cx="45719" cy="32943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207BCCA-BEC4-D095-68C7-71F05A460E6D}"/>
              </a:ext>
            </a:extLst>
          </p:cNvPr>
          <p:cNvSpPr txBox="1"/>
          <p:nvPr/>
        </p:nvSpPr>
        <p:spPr>
          <a:xfrm>
            <a:off x="5702708" y="4560452"/>
            <a:ext cx="45719" cy="32943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2E68AD-7EB8-83D4-DD09-E0CF253D7752}"/>
              </a:ext>
            </a:extLst>
          </p:cNvPr>
          <p:cNvSpPr txBox="1"/>
          <p:nvPr/>
        </p:nvSpPr>
        <p:spPr>
          <a:xfrm>
            <a:off x="-1875295" y="7687159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560CF9-2198-7106-36E6-8CA45FF52C80}"/>
              </a:ext>
            </a:extLst>
          </p:cNvPr>
          <p:cNvSpPr txBox="1"/>
          <p:nvPr/>
        </p:nvSpPr>
        <p:spPr>
          <a:xfrm>
            <a:off x="8490857" y="7172696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B9C5DDB-C2A5-CF49-C8A8-19D401CFD5A4}"/>
              </a:ext>
            </a:extLst>
          </p:cNvPr>
          <p:cNvSpPr txBox="1"/>
          <p:nvPr/>
        </p:nvSpPr>
        <p:spPr>
          <a:xfrm>
            <a:off x="-748145" y="2778826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A23748-AFB3-322E-1510-20BDAC4C39DD}"/>
              </a:ext>
            </a:extLst>
          </p:cNvPr>
          <p:cNvSpPr txBox="1"/>
          <p:nvPr/>
        </p:nvSpPr>
        <p:spPr>
          <a:xfrm>
            <a:off x="9275763" y="2335071"/>
            <a:ext cx="45719" cy="32943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2244E0-A580-9663-F5D3-1C80F436F681}"/>
              </a:ext>
            </a:extLst>
          </p:cNvPr>
          <p:cNvSpPr txBox="1"/>
          <p:nvPr/>
        </p:nvSpPr>
        <p:spPr>
          <a:xfrm>
            <a:off x="13200063" y="3296992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5619876-DD62-D10E-F905-C363BB06FE15}"/>
              </a:ext>
            </a:extLst>
          </p:cNvPr>
          <p:cNvSpPr txBox="1"/>
          <p:nvPr/>
        </p:nvSpPr>
        <p:spPr>
          <a:xfrm>
            <a:off x="10430540" y="8080744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ECC11FE-02D7-5E23-4ED2-8D3C056F85B8}"/>
              </a:ext>
            </a:extLst>
          </p:cNvPr>
          <p:cNvSpPr txBox="1"/>
          <p:nvPr/>
        </p:nvSpPr>
        <p:spPr>
          <a:xfrm>
            <a:off x="9428163" y="2487471"/>
            <a:ext cx="45719" cy="32943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2218810-E7E9-DDDF-9F83-DF35C7B92B2A}"/>
              </a:ext>
            </a:extLst>
          </p:cNvPr>
          <p:cNvSpPr txBox="1"/>
          <p:nvPr/>
        </p:nvSpPr>
        <p:spPr>
          <a:xfrm>
            <a:off x="10634663" y="429687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0E04602-0547-E757-AE76-ABCB5B7CE02B}"/>
              </a:ext>
            </a:extLst>
          </p:cNvPr>
          <p:cNvSpPr txBox="1"/>
          <p:nvPr/>
        </p:nvSpPr>
        <p:spPr>
          <a:xfrm>
            <a:off x="-514350" y="6200775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83B2CDE-2480-720B-EBAF-05853606A738}"/>
              </a:ext>
            </a:extLst>
          </p:cNvPr>
          <p:cNvSpPr txBox="1"/>
          <p:nvPr/>
        </p:nvSpPr>
        <p:spPr>
          <a:xfrm>
            <a:off x="4543425" y="-771525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7798AEB-845A-E635-41B1-9E1ABAACB807}"/>
              </a:ext>
            </a:extLst>
          </p:cNvPr>
          <p:cNvSpPr txBox="1"/>
          <p:nvPr/>
        </p:nvSpPr>
        <p:spPr>
          <a:xfrm>
            <a:off x="4134484" y="3624139"/>
            <a:ext cx="1464629" cy="727260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r"/>
            <a:r>
              <a:rPr lang="en-US" sz="1100" i="1" dirty="0">
                <a:solidFill>
                  <a:schemeClr val="bg1">
                    <a:lumMod val="50000"/>
                  </a:schemeClr>
                </a:solidFill>
              </a:rPr>
              <a:t>Temporary dip due to lower demand during Eid holidays.</a:t>
            </a: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59678B01-5E50-4AEC-08D3-3F3C9769CCED}"/>
              </a:ext>
            </a:extLst>
          </p:cNvPr>
          <p:cNvCxnSpPr>
            <a:cxnSpLocks/>
          </p:cNvCxnSpPr>
          <p:nvPr/>
        </p:nvCxnSpPr>
        <p:spPr>
          <a:xfrm flipV="1">
            <a:off x="5379520" y="3262313"/>
            <a:ext cx="0" cy="306388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E755685-BDEE-1006-EA5A-645B7E357405}"/>
              </a:ext>
            </a:extLst>
          </p:cNvPr>
          <p:cNvSpPr txBox="1"/>
          <p:nvPr/>
        </p:nvSpPr>
        <p:spPr>
          <a:xfrm>
            <a:off x="1678488" y="-150312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8887708-E181-3501-A919-36BF37810EF1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</p:spTree>
    <p:extLst>
      <p:ext uri="{BB962C8B-B14F-4D97-AF65-F5344CB8AC3E}">
        <p14:creationId xmlns:p14="http://schemas.microsoft.com/office/powerpoint/2010/main" val="239581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E11F6-D846-0B6F-7A92-E4BB8579A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5C136A5E-1E3F-9031-0C99-7ED72C6BCB7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741634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C136A5E-1E3F-9031-0C99-7ED72C6BC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08DB85DA-789B-AF5E-C938-EBF0EB1F82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432" t="7679" r="4196" b="3224"/>
          <a:stretch>
            <a:fillRect/>
          </a:stretch>
        </p:blipFill>
        <p:spPr>
          <a:xfrm>
            <a:off x="534391" y="2168579"/>
            <a:ext cx="10776988" cy="390397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D3B890-8FF2-5F89-2AFF-5AFA64065A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50F14D-331F-1AFF-03BE-AC207DD4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728663"/>
            <a:ext cx="11217589" cy="576000"/>
          </a:xfrm>
        </p:spPr>
        <p:txBody>
          <a:bodyPr vert="horz" rIns="72000"/>
          <a:lstStyle/>
          <a:p>
            <a:r>
              <a:rPr lang="en-US" dirty="0">
                <a:solidFill>
                  <a:schemeClr val="accent1"/>
                </a:solidFill>
              </a:rPr>
              <a:t>ME conflict: </a:t>
            </a:r>
            <a:r>
              <a:rPr lang="en-US" dirty="0"/>
              <a:t>global capacity is at the same level as last year despite continuous disruptions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43E2F9-3A20-42B7-5FC7-103B804BF9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Note: 1) International only, for all freighters and widebody passenger aircraft only </a:t>
            </a:r>
          </a:p>
          <a:p>
            <a:r>
              <a:rPr lang="en-US"/>
              <a:t>Source: Rotate Live Capacity; Rotate analysis (June 2026)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0E9AC2-5F94-86A8-0A3C-C53E07625D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Differences in </a:t>
            </a:r>
            <a:r>
              <a:rPr lang="en-US" err="1"/>
              <a:t>tonnes</a:t>
            </a:r>
            <a:r>
              <a:rPr lang="en-US"/>
              <a:t>, %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600917-3F44-E7E7-3E81-0B7E8FC77A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Capacity</a:t>
            </a:r>
            <a:r>
              <a:rPr lang="en-US" baseline="30000"/>
              <a:t>1</a:t>
            </a:r>
            <a:r>
              <a:rPr lang="en-US"/>
              <a:t> changes by trade lane, 29 May – 04 June 2026 vs. 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B77F78-C928-6774-B8D2-65ABD098E6A4}"/>
              </a:ext>
            </a:extLst>
          </p:cNvPr>
          <p:cNvSpPr txBox="1"/>
          <p:nvPr/>
        </p:nvSpPr>
        <p:spPr>
          <a:xfrm>
            <a:off x="12852400" y="537210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2CB0-C209-48E5-8CD8-17B6D8136033}"/>
              </a:ext>
            </a:extLst>
          </p:cNvPr>
          <p:cNvSpPr txBox="1"/>
          <p:nvPr/>
        </p:nvSpPr>
        <p:spPr>
          <a:xfrm>
            <a:off x="-2182761" y="3451123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3FF896-7AB3-3BC5-55FB-E0B906CE83F2}"/>
              </a:ext>
            </a:extLst>
          </p:cNvPr>
          <p:cNvSpPr txBox="1"/>
          <p:nvPr/>
        </p:nvSpPr>
        <p:spPr>
          <a:xfrm>
            <a:off x="231006" y="4331368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7E0F8D-B600-1EC0-C333-3801238352B8}"/>
              </a:ext>
            </a:extLst>
          </p:cNvPr>
          <p:cNvSpPr txBox="1"/>
          <p:nvPr/>
        </p:nvSpPr>
        <p:spPr>
          <a:xfrm>
            <a:off x="-274320" y="4323806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987E3F-82E2-4713-8F2D-8E318899B24F}"/>
              </a:ext>
            </a:extLst>
          </p:cNvPr>
          <p:cNvSpPr txBox="1"/>
          <p:nvPr/>
        </p:nvSpPr>
        <p:spPr>
          <a:xfrm>
            <a:off x="5652655" y="344384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2B2F23-6A15-58B4-5E09-DAF3D4828D1E}"/>
              </a:ext>
            </a:extLst>
          </p:cNvPr>
          <p:cNvSpPr txBox="1"/>
          <p:nvPr/>
        </p:nvSpPr>
        <p:spPr>
          <a:xfrm>
            <a:off x="6940415" y="3185739"/>
            <a:ext cx="45719" cy="329434"/>
          </a:xfrm>
          <a:prstGeom prst="rect">
            <a:avLst/>
          </a:prstGeom>
          <a:noFill/>
        </p:spPr>
        <p:txBody>
          <a:bodyPr wrap="squar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00151-C4F5-883A-0372-0403A3E506E8}"/>
              </a:ext>
            </a:extLst>
          </p:cNvPr>
          <p:cNvSpPr txBox="1"/>
          <p:nvPr/>
        </p:nvSpPr>
        <p:spPr>
          <a:xfrm>
            <a:off x="13000383" y="4359965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98D878C-C8EE-58B0-426F-F813EB879B38}"/>
              </a:ext>
            </a:extLst>
          </p:cNvPr>
          <p:cNvSpPr/>
          <p:nvPr/>
        </p:nvSpPr>
        <p:spPr>
          <a:xfrm>
            <a:off x="10213910" y="-593232"/>
            <a:ext cx="1978090" cy="443766"/>
          </a:xfrm>
          <a:prstGeom prst="roundRect">
            <a:avLst>
              <a:gd name="adj" fmla="val 13246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200" b="1"/>
              <a:t> 🔗 </a:t>
            </a:r>
            <a:r>
              <a:rPr lang="en-US" sz="1200" b="1">
                <a:hlinkClick r:id="rId7"/>
              </a:rPr>
              <a:t>Link to the dashboard</a:t>
            </a:r>
            <a:endParaRPr lang="en-US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1A214-7F81-BE48-3AD8-4F42ADDD2F52}"/>
              </a:ext>
            </a:extLst>
          </p:cNvPr>
          <p:cNvSpPr txBox="1"/>
          <p:nvPr/>
        </p:nvSpPr>
        <p:spPr>
          <a:xfrm>
            <a:off x="5652655" y="344384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00FC77-21F1-23D6-E771-EB71BECAE208}"/>
              </a:ext>
            </a:extLst>
          </p:cNvPr>
          <p:cNvSpPr txBox="1"/>
          <p:nvPr/>
        </p:nvSpPr>
        <p:spPr>
          <a:xfrm>
            <a:off x="14160137" y="828185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FE1FB3-E69F-DF2B-EDD4-89B1294C32A1}"/>
              </a:ext>
            </a:extLst>
          </p:cNvPr>
          <p:cNvSpPr txBox="1"/>
          <p:nvPr/>
        </p:nvSpPr>
        <p:spPr>
          <a:xfrm>
            <a:off x="18105120" y="828185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2CC9E6-CEB2-F6E2-420B-E92FE5AE2110}"/>
              </a:ext>
            </a:extLst>
          </p:cNvPr>
          <p:cNvSpPr/>
          <p:nvPr/>
        </p:nvSpPr>
        <p:spPr>
          <a:xfrm>
            <a:off x="4752825" y="5785940"/>
            <a:ext cx="2597538" cy="357070"/>
          </a:xfrm>
          <a:prstGeom prst="rect">
            <a:avLst/>
          </a:prstGeom>
          <a:solidFill>
            <a:schemeClr val="bg1"/>
          </a:solidFill>
          <a:ln w="9525">
            <a:noFill/>
            <a:prstDash val="solid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dirty="0"/>
              <a:t>Global capacity growth 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+1%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197C5C-AD70-E97A-7B1E-33D930A550FA}"/>
              </a:ext>
            </a:extLst>
          </p:cNvPr>
          <p:cNvSpPr txBox="1"/>
          <p:nvPr/>
        </p:nvSpPr>
        <p:spPr>
          <a:xfrm>
            <a:off x="-2185060" y="-185255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2A3FBC-14DD-410F-49D6-E13F36D04E1E}"/>
              </a:ext>
            </a:extLst>
          </p:cNvPr>
          <p:cNvSpPr/>
          <p:nvPr/>
        </p:nvSpPr>
        <p:spPr>
          <a:xfrm>
            <a:off x="7731760" y="5759610"/>
            <a:ext cx="1501423" cy="4492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200" dirty="0"/>
              <a:t>Used to be </a:t>
            </a:r>
            <a:r>
              <a:rPr lang="en-US" sz="1200" b="1" dirty="0"/>
              <a:t>+6% </a:t>
            </a:r>
            <a:r>
              <a:rPr lang="en-US" sz="1200" dirty="0"/>
              <a:t>before the conflict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61D569-6FFA-D52A-32C1-250BDA80059E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92A13AF-7325-0BD0-3EFF-E52B82CE477B}"/>
              </a:ext>
            </a:extLst>
          </p:cNvPr>
          <p:cNvCxnSpPr/>
          <p:nvPr/>
        </p:nvCxnSpPr>
        <p:spPr>
          <a:xfrm flipH="1">
            <a:off x="7284720" y="5984240"/>
            <a:ext cx="447040" cy="0"/>
          </a:xfrm>
          <a:prstGeom prst="straightConnector1">
            <a:avLst/>
          </a:prstGeom>
          <a:ln w="63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82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5F679-3714-CD0E-714F-42BBDE743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66924137-5AC6-D850-937F-112F579D0CD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30619638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3" imgW="7772400" imgH="10058400" progId="TCLayout.ActiveDocument.1">
                  <p:embed/>
                </p:oleObj>
              </mc:Choice>
              <mc:Fallback>
                <p:oleObj name="think-cell Slide" r:id="rId43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6924137-5AC6-D850-937F-112F579D0C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0ECA4F1-D711-7F3F-1A32-9846522A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99" y="728663"/>
            <a:ext cx="11529745" cy="576000"/>
          </a:xfrm>
        </p:spPr>
        <p:txBody>
          <a:bodyPr vert="horz" rIns="72000"/>
          <a:lstStyle/>
          <a:p>
            <a:r>
              <a:rPr lang="en-US" sz="2700" dirty="0">
                <a:solidFill>
                  <a:schemeClr val="accent1"/>
                </a:solidFill>
              </a:rPr>
              <a:t>Yield: </a:t>
            </a:r>
            <a:r>
              <a:rPr lang="en-US" sz="2700" dirty="0"/>
              <a:t>global yields remain up +30% vs. last year, fuel prices up +116%</a:t>
            </a:r>
          </a:p>
        </p:txBody>
      </p: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F1B12EEA-8314-7EBF-6939-9DFF5A115AA4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>
            <a:off x="1304925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850723B5-2276-11BA-3476-5A841DA9AA4F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1879600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5BB7D7B5-342E-1961-B531-518ACCE26CC8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2455863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B9C6AB56-DFE3-77C2-6BD8-C45B740D33B3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3032125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2C535E4-1B80-8D5B-D170-42D99A86493B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3606800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B0D744DE-9282-FAA7-BD6D-C5A45B7A7121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4183063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4F72964C-32BF-910A-6DB1-070E60C2B4B6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4757738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A9DC009D-0865-B4BF-A841-CA04B0CDC022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5334000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50DE051B-2227-5451-AF86-A2B332CD81A6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5910263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8FB25C5E-A44D-790E-A183-8689887D2C02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6484938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814FBA5E-588D-C5B7-FEC4-8454B8874941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7061200" y="5703888"/>
            <a:ext cx="0" cy="5080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01" name="Chart 300">
            <a:extLst>
              <a:ext uri="{FF2B5EF4-FFF2-40B4-BE49-F238E27FC236}">
                <a16:creationId xmlns:a16="http://schemas.microsoft.com/office/drawing/2014/main" id="{E748062D-F2DC-2374-8D60-D8FF56DCFD52}"/>
              </a:ext>
            </a:extLst>
          </p:cNvPr>
          <p:cNvGraphicFramePr/>
          <p:nvPr>
            <p:custDataLst>
              <p:tags r:id="rId13"/>
            </p:custDataLst>
          </p:nvPr>
        </p:nvGraphicFramePr>
        <p:xfrm>
          <a:off x="657225" y="2317750"/>
          <a:ext cx="6486525" cy="356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5"/>
          </a:graphicData>
        </a:graphic>
      </p:graphicFrame>
      <p:sp>
        <p:nvSpPr>
          <p:cNvPr id="1057" name="Text Placeholder 13">
            <a:extLst>
              <a:ext uri="{FF2B5EF4-FFF2-40B4-BE49-F238E27FC236}">
                <a16:creationId xmlns:a16="http://schemas.microsoft.com/office/drawing/2014/main" id="{BB62E39A-8A47-4459-8E28-2E3A8550138B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>
            <a:off x="1074738" y="5805488"/>
            <a:ext cx="4603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E85D2910-3B27-4FE7-996C-F45F46B13378}" type="datetime'0''''''''4'''''''''''''' Ja''''''''n''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04 Jan</a:t>
            </a:fld>
            <a:endParaRPr lang="en-US" sz="1200">
              <a:cs typeface="+mn-cs"/>
            </a:endParaRPr>
          </a:p>
        </p:txBody>
      </p:sp>
      <p:sp>
        <p:nvSpPr>
          <p:cNvPr id="1058" name="Text Placeholder 13">
            <a:extLst>
              <a:ext uri="{FF2B5EF4-FFF2-40B4-BE49-F238E27FC236}">
                <a16:creationId xmlns:a16="http://schemas.microsoft.com/office/drawing/2014/main" id="{86196500-B687-BE80-1F92-A9B59B34DF54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1649413" y="5805488"/>
            <a:ext cx="4603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F9C6094-1BA6-4A15-89F0-46E2A589CFC5}" type="datetime'1''''''''''''''8'' ''J''''''''''''a''''''''''''n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 Jan</a:t>
            </a:fld>
            <a:endParaRPr lang="en-US" sz="1200">
              <a:cs typeface="+mn-cs"/>
            </a:endParaRPr>
          </a:p>
        </p:txBody>
      </p:sp>
      <p:sp>
        <p:nvSpPr>
          <p:cNvPr id="1059" name="Text Placeholder 13">
            <a:extLst>
              <a:ext uri="{FF2B5EF4-FFF2-40B4-BE49-F238E27FC236}">
                <a16:creationId xmlns:a16="http://schemas.microsoft.com/office/drawing/2014/main" id="{936CE857-E3CB-6191-846E-C1B71194B843}"/>
              </a:ext>
            </a:extLst>
          </p:cNvPr>
          <p:cNvSpPr txBox="1">
            <a:spLocks/>
          </p:cNvSpPr>
          <p:nvPr>
            <p:custDataLst>
              <p:tags r:id="rId16"/>
            </p:custDataLst>
          </p:nvPr>
        </p:nvSpPr>
        <p:spPr bwMode="gray">
          <a:xfrm>
            <a:off x="2225675" y="5805488"/>
            <a:ext cx="4603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730A9F2-E186-45B6-B2CF-78FBE090A8E3}" type="datetime'''''''''''''''01 ''''''''''F''''e''''''''''''''''''''''b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01 Feb</a:t>
            </a:fld>
            <a:endParaRPr lang="en-US" sz="1200">
              <a:cs typeface="+mn-cs"/>
            </a:endParaRPr>
          </a:p>
        </p:txBody>
      </p:sp>
      <p:sp>
        <p:nvSpPr>
          <p:cNvPr id="1060" name="Text Placeholder 13">
            <a:extLst>
              <a:ext uri="{FF2B5EF4-FFF2-40B4-BE49-F238E27FC236}">
                <a16:creationId xmlns:a16="http://schemas.microsoft.com/office/drawing/2014/main" id="{D86E6087-86DE-44F1-C5BA-62091C9F4FFE}"/>
              </a:ext>
            </a:extLst>
          </p:cNvPr>
          <p:cNvSpPr txBox="1">
            <a:spLocks/>
          </p:cNvSpPr>
          <p:nvPr>
            <p:custDataLst>
              <p:tags r:id="rId17"/>
            </p:custDataLst>
          </p:nvPr>
        </p:nvSpPr>
        <p:spPr bwMode="gray">
          <a:xfrm>
            <a:off x="2801938" y="5805488"/>
            <a:ext cx="4603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6E05B5D-1685-4B56-9E61-D683B57B6172}" type="datetime'15'' ''''''''''''F''''''''e''''''''''''b''''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 Feb</a:t>
            </a:fld>
            <a:endParaRPr lang="en-US" sz="1200">
              <a:cs typeface="+mn-cs"/>
            </a:endParaRPr>
          </a:p>
        </p:txBody>
      </p:sp>
      <p:sp>
        <p:nvSpPr>
          <p:cNvPr id="1061" name="Text Placeholder 13">
            <a:extLst>
              <a:ext uri="{FF2B5EF4-FFF2-40B4-BE49-F238E27FC236}">
                <a16:creationId xmlns:a16="http://schemas.microsoft.com/office/drawing/2014/main" id="{A0842AC6-A4EF-593F-2647-F80EBC8BEE7D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 bwMode="gray">
          <a:xfrm>
            <a:off x="3368675" y="5805488"/>
            <a:ext cx="47783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95A4172-CFCB-43A6-81FC-2761DC4A8BC5}" type="datetime'''0''''''1'''''''' ''M''''''''''a''''''''''''''''r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01 Mar</a:t>
            </a:fld>
            <a:endParaRPr lang="en-US" sz="1200">
              <a:cs typeface="+mn-cs"/>
            </a:endParaRPr>
          </a:p>
        </p:txBody>
      </p:sp>
      <p:sp>
        <p:nvSpPr>
          <p:cNvPr id="1062" name="Text Placeholder 13">
            <a:extLst>
              <a:ext uri="{FF2B5EF4-FFF2-40B4-BE49-F238E27FC236}">
                <a16:creationId xmlns:a16="http://schemas.microsoft.com/office/drawing/2014/main" id="{32DCAD2A-744E-6E8A-1ABA-FE19BD494F97}"/>
              </a:ext>
            </a:extLst>
          </p:cNvPr>
          <p:cNvSpPr txBox="1">
            <a:spLocks/>
          </p:cNvSpPr>
          <p:nvPr>
            <p:custDataLst>
              <p:tags r:id="rId19"/>
            </p:custDataLst>
          </p:nvPr>
        </p:nvSpPr>
        <p:spPr bwMode="gray">
          <a:xfrm>
            <a:off x="3944938" y="5805488"/>
            <a:ext cx="47783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6971699-FCAA-4DE1-9DA9-491D83F2D8FF}" type="datetime'1''''''''''''''''''''''5'''' ''M''''''''a''''r''''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 Mar</a:t>
            </a:fld>
            <a:endParaRPr lang="en-US" sz="1200">
              <a:cs typeface="+mn-cs"/>
            </a:endParaRPr>
          </a:p>
        </p:txBody>
      </p:sp>
      <p:sp>
        <p:nvSpPr>
          <p:cNvPr id="1063" name="Text Placeholder 13">
            <a:extLst>
              <a:ext uri="{FF2B5EF4-FFF2-40B4-BE49-F238E27FC236}">
                <a16:creationId xmlns:a16="http://schemas.microsoft.com/office/drawing/2014/main" id="{C8EC68EF-B47B-4839-8B7B-70BCD4591D42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 bwMode="gray">
          <a:xfrm>
            <a:off x="4519613" y="5805488"/>
            <a:ext cx="47783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F009C1C-D95B-4FBA-9118-6C238B790375}" type="datetime'2''''''''''''''9'''''''''''''' M''a''''''''''''''''r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29 Mar</a:t>
            </a:fld>
            <a:endParaRPr lang="en-US" sz="1200">
              <a:cs typeface="+mn-cs"/>
            </a:endParaRPr>
          </a:p>
        </p:txBody>
      </p:sp>
      <p:sp>
        <p:nvSpPr>
          <p:cNvPr id="1064" name="Text Placeholder 13">
            <a:extLst>
              <a:ext uri="{FF2B5EF4-FFF2-40B4-BE49-F238E27FC236}">
                <a16:creationId xmlns:a16="http://schemas.microsoft.com/office/drawing/2014/main" id="{614D88F2-D929-A9B5-8F1C-17329AE384A1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 bwMode="gray">
          <a:xfrm>
            <a:off x="5110163" y="5805488"/>
            <a:ext cx="4476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E070A20E-905B-462E-B761-33777DC78D4E}" type="datetime'''''''''1''2'''''''' A''''p''''''''r''''''''''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12 Apr</a:t>
            </a:fld>
            <a:endParaRPr lang="en-US" sz="1200">
              <a:cs typeface="+mn-cs"/>
            </a:endParaRPr>
          </a:p>
        </p:txBody>
      </p:sp>
      <p:sp>
        <p:nvSpPr>
          <p:cNvPr id="1065" name="Text Placeholder 13">
            <a:extLst>
              <a:ext uri="{FF2B5EF4-FFF2-40B4-BE49-F238E27FC236}">
                <a16:creationId xmlns:a16="http://schemas.microsoft.com/office/drawing/2014/main" id="{9AA644B5-639C-72D8-1E18-99D0CF9285C0}"/>
              </a:ext>
            </a:extLst>
          </p:cNvPr>
          <p:cNvSpPr txBox="1">
            <a:spLocks/>
          </p:cNvSpPr>
          <p:nvPr>
            <p:custDataLst>
              <p:tags r:id="rId22"/>
            </p:custDataLst>
          </p:nvPr>
        </p:nvSpPr>
        <p:spPr bwMode="gray">
          <a:xfrm>
            <a:off x="5686425" y="5805488"/>
            <a:ext cx="4476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551C2CC-5073-46F0-A304-C3A7E452A37A}" type="datetime'''2''''''''''6'''''''''''''''' ''A''p''''''''''r''''''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26 Apr</a:t>
            </a:fld>
            <a:endParaRPr lang="en-US" sz="1200">
              <a:cs typeface="+mn-cs"/>
            </a:endParaRPr>
          </a:p>
        </p:txBody>
      </p:sp>
      <p:sp>
        <p:nvSpPr>
          <p:cNvPr id="1066" name="Text Placeholder 13">
            <a:extLst>
              <a:ext uri="{FF2B5EF4-FFF2-40B4-BE49-F238E27FC236}">
                <a16:creationId xmlns:a16="http://schemas.microsoft.com/office/drawing/2014/main" id="{83D96782-5256-78CA-45BE-42DE137E7434}"/>
              </a:ext>
            </a:extLst>
          </p:cNvPr>
          <p:cNvSpPr txBox="1">
            <a:spLocks/>
          </p:cNvSpPr>
          <p:nvPr>
            <p:custDataLst>
              <p:tags r:id="rId23"/>
            </p:custDataLst>
          </p:nvPr>
        </p:nvSpPr>
        <p:spPr bwMode="gray">
          <a:xfrm>
            <a:off x="6237288" y="5805488"/>
            <a:ext cx="4968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C686EEF-B13D-4953-9A39-207871418435}" type="datetime'''''''''''''''''1''''''''''''0'''''' ''''''M''''''''a''''y''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10 May</a:t>
            </a:fld>
            <a:endParaRPr lang="en-US" sz="1200">
              <a:cs typeface="+mn-cs"/>
            </a:endParaRPr>
          </a:p>
        </p:txBody>
      </p:sp>
      <p:sp>
        <p:nvSpPr>
          <p:cNvPr id="1067" name="Text Placeholder 13">
            <a:extLst>
              <a:ext uri="{FF2B5EF4-FFF2-40B4-BE49-F238E27FC236}">
                <a16:creationId xmlns:a16="http://schemas.microsoft.com/office/drawing/2014/main" id="{5022FD04-688E-F0BF-427E-20CE7DB1B7D0}"/>
              </a:ext>
            </a:extLst>
          </p:cNvPr>
          <p:cNvSpPr txBox="1">
            <a:spLocks/>
          </p:cNvSpPr>
          <p:nvPr>
            <p:custDataLst>
              <p:tags r:id="rId24"/>
            </p:custDataLst>
          </p:nvPr>
        </p:nvSpPr>
        <p:spPr bwMode="gray">
          <a:xfrm>
            <a:off x="6813550" y="5805488"/>
            <a:ext cx="4968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CE90F29-1FDF-46C0-8A53-5C4FF9B56F71}" type="datetime'2''''''''''''''''''4 M''''''''''a''''''''''''''''''''y'">
              <a:rPr lang="en-US" altLang="en-US" sz="1200" smtClean="0">
                <a:effectLst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24 May</a:t>
            </a:fld>
            <a:endParaRPr lang="en-US" sz="1200">
              <a:cs typeface="+mn-cs"/>
            </a:endParaRPr>
          </a:p>
        </p:txBody>
      </p:sp>
      <p:graphicFrame>
        <p:nvGraphicFramePr>
          <p:cNvPr id="503" name="Table 502">
            <a:extLst>
              <a:ext uri="{FF2B5EF4-FFF2-40B4-BE49-F238E27FC236}">
                <a16:creationId xmlns:a16="http://schemas.microsoft.com/office/drawing/2014/main" id="{3E22E4EC-DA15-594B-CC36-E292AA3EF5D2}"/>
              </a:ext>
            </a:extLst>
          </p:cNvPr>
          <p:cNvGraphicFramePr>
            <a:graphicFrameLocks noGrp="1"/>
          </p:cNvGraphicFramePr>
          <p:nvPr/>
        </p:nvGraphicFramePr>
        <p:xfrm>
          <a:off x="7321550" y="3908425"/>
          <a:ext cx="410845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9255">
                  <a:extLst>
                    <a:ext uri="{9D8B030D-6E8A-4147-A177-3AD203B41FA5}">
                      <a16:colId xmlns:a16="http://schemas.microsoft.com/office/drawing/2014/main" val="3113228530"/>
                    </a:ext>
                  </a:extLst>
                </a:gridCol>
                <a:gridCol w="1398494">
                  <a:extLst>
                    <a:ext uri="{9D8B030D-6E8A-4147-A177-3AD203B41FA5}">
                      <a16:colId xmlns:a16="http://schemas.microsoft.com/office/drawing/2014/main" val="328364492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5019160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Europe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Middle East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4708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Asia Pacific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Middle East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25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Asia Pacific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Europe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2491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Asia Pacific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North America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070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/>
                        <a:t>Europe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North America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4793069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F25C79-59AB-7EC4-DADA-BD8770CDB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EFFD0-CDAC-2DE3-7B3D-5FDA4A41AD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800" y="6309631"/>
            <a:ext cx="8445600" cy="468000"/>
          </a:xfrm>
        </p:spPr>
        <p:txBody>
          <a:bodyPr/>
          <a:lstStyle/>
          <a:p>
            <a:r>
              <a:rPr lang="en-GB"/>
              <a:t>Note: 1) Jet fuel prices are reported daily, while yield spot rate data is reported weekly, 2) Week 18-22 May data was taken from IATA Jet fuel price monitor average for the week</a:t>
            </a:r>
          </a:p>
          <a:p>
            <a:r>
              <a:rPr lang="en-GB"/>
              <a:t>Source: IATA Jet fuel price monitor, U.S. Gulf Coast Kerosene-Type Jet Fuel Spot Price (EIA); Argus U.S. Jet Fuel Index; Xeneta Weekly Market Update; Rotate analysis (May 2026)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94142B-F29B-185A-82E0-8676815037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Index (January 1</a:t>
            </a:r>
            <a:r>
              <a:rPr lang="en-GB" baseline="30000"/>
              <a:t>st</a:t>
            </a:r>
            <a:r>
              <a:rPr lang="en-GB"/>
              <a:t> = 100)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FE5716-7E66-0576-5DD5-2D26A41547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0800" y="1627200"/>
            <a:ext cx="5468119" cy="276886"/>
          </a:xfrm>
        </p:spPr>
        <p:txBody>
          <a:bodyPr/>
          <a:lstStyle/>
          <a:p>
            <a:r>
              <a:rPr lang="en-GB"/>
              <a:t>Jet fuel price and yield</a:t>
            </a:r>
            <a:r>
              <a:rPr lang="en-GB" baseline="30000"/>
              <a:t>1</a:t>
            </a:r>
            <a:r>
              <a:rPr lang="en-GB"/>
              <a:t> development, Jan-May 11, 2026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97B183A7-B173-D153-3246-BCD674B66329}"/>
              </a:ext>
            </a:extLst>
          </p:cNvPr>
          <p:cNvSpPr txBox="1"/>
          <p:nvPr/>
        </p:nvSpPr>
        <p:spPr>
          <a:xfrm>
            <a:off x="7061200" y="728980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29E72A-7E68-7989-536F-387875DFB39A}"/>
              </a:ext>
            </a:extLst>
          </p:cNvPr>
          <p:cNvSpPr txBox="1"/>
          <p:nvPr/>
        </p:nvSpPr>
        <p:spPr>
          <a:xfrm>
            <a:off x="-45156" y="477520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F269184-0EF1-5607-253C-9B2F00BB519B}"/>
              </a:ext>
            </a:extLst>
          </p:cNvPr>
          <p:cNvSpPr txBox="1"/>
          <p:nvPr/>
        </p:nvSpPr>
        <p:spPr>
          <a:xfrm>
            <a:off x="11842230" y="1708884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graphicFrame>
        <p:nvGraphicFramePr>
          <p:cNvPr id="562" name="Table 561">
            <a:extLst>
              <a:ext uri="{FF2B5EF4-FFF2-40B4-BE49-F238E27FC236}">
                <a16:creationId xmlns:a16="http://schemas.microsoft.com/office/drawing/2014/main" id="{EDDE2EA6-CB9C-F5C8-CB8D-868F0CDC22D9}"/>
              </a:ext>
            </a:extLst>
          </p:cNvPr>
          <p:cNvGraphicFramePr>
            <a:graphicFrameLocks noGrp="1"/>
          </p:cNvGraphicFramePr>
          <p:nvPr/>
        </p:nvGraphicFramePr>
        <p:xfrm>
          <a:off x="2622580" y="2756137"/>
          <a:ext cx="780435" cy="12680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0435">
                  <a:extLst>
                    <a:ext uri="{9D8B030D-6E8A-4147-A177-3AD203B41FA5}">
                      <a16:colId xmlns:a16="http://schemas.microsoft.com/office/drawing/2014/main" val="2968804645"/>
                    </a:ext>
                  </a:extLst>
                </a:gridCol>
              </a:tblGrid>
              <a:tr h="578047">
                <a:tc>
                  <a:txBody>
                    <a:bodyPr/>
                    <a:lstStyle/>
                    <a:p>
                      <a:pPr algn="r"/>
                      <a:r>
                        <a:rPr lang="en-US" sz="1200" b="1">
                          <a:solidFill>
                            <a:schemeClr val="bg2"/>
                          </a:solidFill>
                        </a:rPr>
                        <a:t>22 May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327866"/>
                  </a:ext>
                </a:extLst>
              </a:tr>
              <a:tr h="690009">
                <a:tc>
                  <a:txBody>
                    <a:bodyPr/>
                    <a:lstStyle/>
                    <a:p>
                      <a:pPr algn="r"/>
                      <a:r>
                        <a:rPr lang="en-US" sz="1200" b="1">
                          <a:solidFill>
                            <a:schemeClr val="bg2"/>
                          </a:solidFill>
                        </a:rPr>
                        <a:t>20 Feb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784676145"/>
                  </a:ext>
                </a:extLst>
              </a:tr>
            </a:tbl>
          </a:graphicData>
        </a:graphic>
      </p:graphicFrame>
      <p:cxnSp>
        <p:nvCxnSpPr>
          <p:cNvPr id="563" name="Straight Connector 562">
            <a:extLst>
              <a:ext uri="{FF2B5EF4-FFF2-40B4-BE49-F238E27FC236}">
                <a16:creationId xmlns:a16="http://schemas.microsoft.com/office/drawing/2014/main" id="{083C20E2-6871-FDEB-F917-7A84B38EB510}"/>
              </a:ext>
            </a:extLst>
          </p:cNvPr>
          <p:cNvCxnSpPr>
            <a:cxnSpLocks/>
          </p:cNvCxnSpPr>
          <p:nvPr/>
        </p:nvCxnSpPr>
        <p:spPr>
          <a:xfrm flipV="1">
            <a:off x="3413509" y="2406650"/>
            <a:ext cx="0" cy="3297238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4" name="Straight Connector 563">
            <a:extLst>
              <a:ext uri="{FF2B5EF4-FFF2-40B4-BE49-F238E27FC236}">
                <a16:creationId xmlns:a16="http://schemas.microsoft.com/office/drawing/2014/main" id="{EB31A611-12CF-0E20-FA59-A0D1F2BA308C}"/>
              </a:ext>
            </a:extLst>
          </p:cNvPr>
          <p:cNvCxnSpPr>
            <a:cxnSpLocks/>
          </p:cNvCxnSpPr>
          <p:nvPr/>
        </p:nvCxnSpPr>
        <p:spPr>
          <a:xfrm>
            <a:off x="1157647" y="4085456"/>
            <a:ext cx="2688506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5" name="Straight Connector 564">
            <a:extLst>
              <a:ext uri="{FF2B5EF4-FFF2-40B4-BE49-F238E27FC236}">
                <a16:creationId xmlns:a16="http://schemas.microsoft.com/office/drawing/2014/main" id="{382E5E53-D9B9-885F-3C04-74B46FBE0EC5}"/>
              </a:ext>
            </a:extLst>
          </p:cNvPr>
          <p:cNvCxnSpPr>
            <a:cxnSpLocks/>
          </p:cNvCxnSpPr>
          <p:nvPr/>
        </p:nvCxnSpPr>
        <p:spPr>
          <a:xfrm>
            <a:off x="3438917" y="2929672"/>
            <a:ext cx="3298516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7980E1-1EE6-A772-D87C-8A0AB0F32B24}"/>
              </a:ext>
            </a:extLst>
          </p:cNvPr>
          <p:cNvCxnSpPr>
            <a:cxnSpLocks/>
          </p:cNvCxnSpPr>
          <p:nvPr/>
        </p:nvCxnSpPr>
        <p:spPr>
          <a:xfrm>
            <a:off x="3413509" y="4471542"/>
            <a:ext cx="3323924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2B4058-90E1-0C29-5885-44AAE0E68484}"/>
              </a:ext>
            </a:extLst>
          </p:cNvPr>
          <p:cNvCxnSpPr>
            <a:cxnSpLocks/>
          </p:cNvCxnSpPr>
          <p:nvPr/>
        </p:nvCxnSpPr>
        <p:spPr>
          <a:xfrm>
            <a:off x="3476720" y="4067962"/>
            <a:ext cx="3323924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3322B7E-1E30-F297-1D08-E02951A9044B}"/>
              </a:ext>
            </a:extLst>
          </p:cNvPr>
          <p:cNvCxnSpPr>
            <a:cxnSpLocks/>
          </p:cNvCxnSpPr>
          <p:nvPr/>
        </p:nvCxnSpPr>
        <p:spPr>
          <a:xfrm>
            <a:off x="6501154" y="4043581"/>
            <a:ext cx="0" cy="402688"/>
          </a:xfrm>
          <a:prstGeom prst="straightConnector1">
            <a:avLst/>
          </a:prstGeom>
          <a:ln w="6350">
            <a:solidFill>
              <a:schemeClr val="bg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F4729D5-3859-80D5-CDA9-820D41AB53F3}"/>
              </a:ext>
            </a:extLst>
          </p:cNvPr>
          <p:cNvSpPr txBox="1"/>
          <p:nvPr/>
        </p:nvSpPr>
        <p:spPr>
          <a:xfrm>
            <a:off x="6513032" y="4089613"/>
            <a:ext cx="575224" cy="344964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l"/>
            <a:r>
              <a:rPr lang="en-US" sz="1200" b="1">
                <a:solidFill>
                  <a:schemeClr val="bg2"/>
                </a:solidFill>
              </a:rPr>
              <a:t>1.3x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6D832D4-2288-C7F1-BBBC-62F7DDA1E850}"/>
              </a:ext>
            </a:extLst>
          </p:cNvPr>
          <p:cNvSpPr txBox="1"/>
          <p:nvPr/>
        </p:nvSpPr>
        <p:spPr>
          <a:xfrm>
            <a:off x="3382178" y="-77118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cxnSp>
        <p:nvCxnSpPr>
          <p:cNvPr id="270" name="Straight Arrow Connector 269">
            <a:extLst>
              <a:ext uri="{FF2B5EF4-FFF2-40B4-BE49-F238E27FC236}">
                <a16:creationId xmlns:a16="http://schemas.microsoft.com/office/drawing/2014/main" id="{892248BE-B7F6-B1FF-4E7B-2A417971F3F9}"/>
              </a:ext>
            </a:extLst>
          </p:cNvPr>
          <p:cNvCxnSpPr>
            <a:cxnSpLocks/>
          </p:cNvCxnSpPr>
          <p:nvPr/>
        </p:nvCxnSpPr>
        <p:spPr>
          <a:xfrm>
            <a:off x="3492885" y="2936875"/>
            <a:ext cx="0" cy="998538"/>
          </a:xfrm>
          <a:prstGeom prst="straightConnector1">
            <a:avLst/>
          </a:prstGeom>
          <a:ln w="6350">
            <a:solidFill>
              <a:schemeClr val="bg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TextBox 274">
            <a:extLst>
              <a:ext uri="{FF2B5EF4-FFF2-40B4-BE49-F238E27FC236}">
                <a16:creationId xmlns:a16="http://schemas.microsoft.com/office/drawing/2014/main" id="{CE4FA273-1A5F-B23C-D02C-CD2448728E60}"/>
              </a:ext>
            </a:extLst>
          </p:cNvPr>
          <p:cNvSpPr txBox="1"/>
          <p:nvPr/>
        </p:nvSpPr>
        <p:spPr>
          <a:xfrm>
            <a:off x="3459102" y="3151487"/>
            <a:ext cx="575224" cy="344964"/>
          </a:xfrm>
          <a:prstGeom prst="rect">
            <a:avLst/>
          </a:prstGeom>
          <a:noFill/>
        </p:spPr>
        <p:txBody>
          <a:bodyPr wrap="square" lIns="72000" tIns="36000" rIns="72000" bIns="36000" rtlCol="0" anchor="ctr">
            <a:noAutofit/>
          </a:bodyPr>
          <a:lstStyle/>
          <a:p>
            <a:pPr algn="l"/>
            <a:r>
              <a:rPr lang="en-US" sz="1200" b="1">
                <a:solidFill>
                  <a:schemeClr val="bg2"/>
                </a:solidFill>
              </a:rPr>
              <a:t>1.7x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4477915-E299-62D5-26A1-D60DD1E41EB6}"/>
              </a:ext>
            </a:extLst>
          </p:cNvPr>
          <p:cNvSpPr txBox="1"/>
          <p:nvPr/>
        </p:nvSpPr>
        <p:spPr>
          <a:xfrm>
            <a:off x="6375409" y="2017857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C48B02E0-8039-7EEA-26E1-3228160893E8}"/>
              </a:ext>
            </a:extLst>
          </p:cNvPr>
          <p:cNvGraphicFramePr/>
          <p:nvPr>
            <p:custDataLst>
              <p:tags r:id="rId25"/>
            </p:custDataLst>
          </p:nvPr>
        </p:nvGraphicFramePr>
        <p:xfrm>
          <a:off x="9805988" y="3836988"/>
          <a:ext cx="1222375" cy="2008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6"/>
          </a:graphicData>
        </a:graphic>
      </p:graphicFrame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0F8ED36C-1988-CDA3-87BA-458F9AED167B}"/>
              </a:ext>
            </a:extLst>
          </p:cNvPr>
          <p:cNvSpPr txBox="1">
            <a:spLocks/>
          </p:cNvSpPr>
          <p:nvPr>
            <p:custDataLst>
              <p:tags r:id="rId26"/>
            </p:custDataLst>
          </p:nvPr>
        </p:nvSpPr>
        <p:spPr bwMode="gray">
          <a:xfrm>
            <a:off x="10971213" y="4011613"/>
            <a:ext cx="4127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B53953A4-E691-40CE-BCDC-1413ADB22F1F}" type="datetime'''+''''''''''''''''97''%''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+97%</a:t>
            </a:fld>
            <a:endParaRPr lang="en-US" sz="1200">
              <a:cs typeface="+mn-cs"/>
            </a:endParaRP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781AA7EB-C0EB-45B8-DBB4-0B09E097CE22}"/>
              </a:ext>
            </a:extLst>
          </p:cNvPr>
          <p:cNvSpPr txBox="1">
            <a:spLocks/>
          </p:cNvSpPr>
          <p:nvPr>
            <p:custDataLst>
              <p:tags r:id="rId27"/>
            </p:custDataLst>
          </p:nvPr>
        </p:nvSpPr>
        <p:spPr bwMode="gray">
          <a:xfrm>
            <a:off x="10469563" y="4379913"/>
            <a:ext cx="4127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91C69E6-AD29-4D69-B93D-494756E519E3}" type="datetime'''''''''''''+''''''''51%''''''''''''''''''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+51%</a:t>
            </a:fld>
            <a:endParaRPr lang="en-US" sz="1200">
              <a:cs typeface="+mn-cs"/>
            </a:endParaRPr>
          </a:p>
        </p:txBody>
      </p:sp>
      <p:sp>
        <p:nvSpPr>
          <p:cNvPr id="45" name="Text Placeholder 13">
            <a:extLst>
              <a:ext uri="{FF2B5EF4-FFF2-40B4-BE49-F238E27FC236}">
                <a16:creationId xmlns:a16="http://schemas.microsoft.com/office/drawing/2014/main" id="{FF3EC125-E91F-A79C-B2AB-D390231B68B5}"/>
              </a:ext>
            </a:extLst>
          </p:cNvPr>
          <p:cNvSpPr txBox="1">
            <a:spLocks/>
          </p:cNvSpPr>
          <p:nvPr>
            <p:custDataLst>
              <p:tags r:id="rId28"/>
            </p:custDataLst>
          </p:nvPr>
        </p:nvSpPr>
        <p:spPr bwMode="gray">
          <a:xfrm>
            <a:off x="10285413" y="4749800"/>
            <a:ext cx="4127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9AC6594B-F063-423B-95AB-84E4E954F253}" type="datetime'''+''3''4''''''''''''''''''''''''''''''''''''''''%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+34%</a:t>
            </a:fld>
            <a:endParaRPr lang="en-US" sz="1200">
              <a:cs typeface="+mn-cs"/>
            </a:endParaRPr>
          </a:p>
        </p:txBody>
      </p:sp>
      <p:sp>
        <p:nvSpPr>
          <p:cNvPr id="48" name="Text Placeholder 13">
            <a:extLst>
              <a:ext uri="{FF2B5EF4-FFF2-40B4-BE49-F238E27FC236}">
                <a16:creationId xmlns:a16="http://schemas.microsoft.com/office/drawing/2014/main" id="{EF10CD0D-573B-E6B3-A4CC-FB13441BE41B}"/>
              </a:ext>
            </a:extLst>
          </p:cNvPr>
          <p:cNvSpPr txBox="1">
            <a:spLocks/>
          </p:cNvSpPr>
          <p:nvPr>
            <p:custDataLst>
              <p:tags r:id="rId29"/>
            </p:custDataLst>
          </p:nvPr>
        </p:nvSpPr>
        <p:spPr bwMode="gray">
          <a:xfrm>
            <a:off x="10209213" y="5118100"/>
            <a:ext cx="4127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DD6BA86-0E15-44B1-A2C7-D7BC56A0AD27}" type="datetime'''''+''''27''''''''''''''''''''%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+27%</a:t>
            </a:fld>
            <a:endParaRPr lang="en-US" sz="1200">
              <a:cs typeface="+mn-cs"/>
            </a:endParaRPr>
          </a:p>
        </p:txBody>
      </p:sp>
      <p:sp>
        <p:nvSpPr>
          <p:cNvPr id="49" name="Text Placeholder 13">
            <a:extLst>
              <a:ext uri="{FF2B5EF4-FFF2-40B4-BE49-F238E27FC236}">
                <a16:creationId xmlns:a16="http://schemas.microsoft.com/office/drawing/2014/main" id="{AB8317C1-7C17-EBCB-9C93-A6BB608C7FD9}"/>
              </a:ext>
            </a:extLst>
          </p:cNvPr>
          <p:cNvSpPr txBox="1">
            <a:spLocks/>
          </p:cNvSpPr>
          <p:nvPr>
            <p:custDataLst>
              <p:tags r:id="rId30"/>
            </p:custDataLst>
          </p:nvPr>
        </p:nvSpPr>
        <p:spPr bwMode="gray">
          <a:xfrm>
            <a:off x="10121900" y="5486400"/>
            <a:ext cx="4127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BEC74263-200B-4B51-AD0D-963C15C19D95}" type="datetime'''''+''''''''''''1''''9''''''''''''''''''''''''''''''%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+19%</a:t>
            </a:fld>
            <a:endParaRPr lang="en-US" sz="1200">
              <a:cs typeface="+mn-cs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64C3E943-EE93-640D-332E-FC37140A27D6}"/>
              </a:ext>
            </a:extLst>
          </p:cNvPr>
          <p:cNvSpPr txBox="1"/>
          <p:nvPr/>
        </p:nvSpPr>
        <p:spPr>
          <a:xfrm>
            <a:off x="6723529" y="3953435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309" name="Text Placeholder 5">
            <a:extLst>
              <a:ext uri="{FF2B5EF4-FFF2-40B4-BE49-F238E27FC236}">
                <a16:creationId xmlns:a16="http://schemas.microsoft.com/office/drawing/2014/main" id="{0FD189AE-A4A6-1978-F904-EF0DA6BAD68D}"/>
              </a:ext>
            </a:extLst>
          </p:cNvPr>
          <p:cNvSpPr txBox="1">
            <a:spLocks/>
          </p:cNvSpPr>
          <p:nvPr/>
        </p:nvSpPr>
        <p:spPr>
          <a:xfrm>
            <a:off x="7369854" y="1692048"/>
            <a:ext cx="4108450" cy="447536"/>
          </a:xfrm>
          <a:prstGeom prst="rect">
            <a:avLst/>
          </a:prstGeom>
        </p:spPr>
        <p:txBody>
          <a:bodyPr vert="horz" lIns="0" tIns="0" rIns="91440" bIns="0" rtlCol="0" anchor="b">
            <a:no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lang="en-US" sz="1600" b="1" kern="1200" baseline="0">
                <a:solidFill>
                  <a:schemeClr val="accent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Jet fuel price and yield development, 18-22</a:t>
            </a:r>
            <a:r>
              <a:rPr lang="en-GB" baseline="30000"/>
              <a:t> </a:t>
            </a:r>
            <a:r>
              <a:rPr lang="en-GB"/>
              <a:t>May 2026 vs. 2025</a:t>
            </a:r>
            <a:r>
              <a:rPr lang="en-GB" baseline="30000"/>
              <a:t>2</a:t>
            </a:r>
            <a:r>
              <a:rPr lang="en-GB"/>
              <a:t> </a:t>
            </a:r>
          </a:p>
        </p:txBody>
      </p: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E0BC8782-59BF-3AC0-96B2-2A3E49AF4E3D}"/>
              </a:ext>
            </a:extLst>
          </p:cNvPr>
          <p:cNvCxnSpPr>
            <a:cxnSpLocks/>
          </p:cNvCxnSpPr>
          <p:nvPr/>
        </p:nvCxnSpPr>
        <p:spPr>
          <a:xfrm flipV="1">
            <a:off x="7402513" y="3505200"/>
            <a:ext cx="3879850" cy="1111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C923768B-2DA4-34CF-9B7F-E71C22FC093B}"/>
              </a:ext>
            </a:extLst>
          </p:cNvPr>
          <p:cNvGrpSpPr/>
          <p:nvPr/>
        </p:nvGrpSpPr>
        <p:grpSpPr>
          <a:xfrm>
            <a:off x="9227229" y="3413125"/>
            <a:ext cx="393700" cy="219075"/>
            <a:chOff x="8299336" y="3060222"/>
            <a:chExt cx="351865" cy="219355"/>
          </a:xfrm>
        </p:grpSpPr>
        <p:sp>
          <p:nvSpPr>
            <p:cNvPr id="577" name="Rectangle 576">
              <a:extLst>
                <a:ext uri="{FF2B5EF4-FFF2-40B4-BE49-F238E27FC236}">
                  <a16:creationId xmlns:a16="http://schemas.microsoft.com/office/drawing/2014/main" id="{221C0498-101E-1E93-27DD-1E0B6D683F5A}"/>
                </a:ext>
              </a:extLst>
            </p:cNvPr>
            <p:cNvSpPr/>
            <p:nvPr/>
          </p:nvSpPr>
          <p:spPr>
            <a:xfrm>
              <a:off x="8299336" y="3060222"/>
              <a:ext cx="351865" cy="219355"/>
            </a:xfrm>
            <a:prstGeom prst="rect">
              <a:avLst/>
            </a:prstGeom>
            <a:solidFill>
              <a:schemeClr val="bg1"/>
            </a:solidFill>
            <a:ln w="9525">
              <a:noFill/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sz="1200" err="1"/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70778099-6176-C156-A052-F71DC3129000}"/>
                </a:ext>
              </a:extLst>
            </p:cNvPr>
            <p:cNvSpPr/>
            <p:nvPr/>
          </p:nvSpPr>
          <p:spPr>
            <a:xfrm rot="16200000">
              <a:off x="8407607" y="3067052"/>
              <a:ext cx="135324" cy="226213"/>
            </a:xfrm>
            <a:custGeom>
              <a:avLst/>
              <a:gdLst>
                <a:gd name="csX0" fmla="*/ 0 w 135324"/>
                <a:gd name="csY0" fmla="*/ 113107 h 226213"/>
                <a:gd name="csX1" fmla="*/ 84830 w 135324"/>
                <a:gd name="csY1" fmla="*/ 226214 h 226213"/>
                <a:gd name="csX2" fmla="*/ 135324 w 135324"/>
                <a:gd name="csY2" fmla="*/ 226214 h 226213"/>
                <a:gd name="csX3" fmla="*/ 50494 w 135324"/>
                <a:gd name="csY3" fmla="*/ 113107 h 226213"/>
                <a:gd name="csX4" fmla="*/ 135324 w 135324"/>
                <a:gd name="csY4" fmla="*/ 0 h 226213"/>
                <a:gd name="csX5" fmla="*/ 84830 w 135324"/>
                <a:gd name="csY5" fmla="*/ 0 h 226213"/>
                <a:gd name="csX6" fmla="*/ 0 w 135324"/>
                <a:gd name="csY6" fmla="*/ 113107 h 226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35324" h="226213">
                  <a:moveTo>
                    <a:pt x="0" y="113107"/>
                  </a:moveTo>
                  <a:lnTo>
                    <a:pt x="84830" y="226214"/>
                  </a:lnTo>
                  <a:lnTo>
                    <a:pt x="135324" y="226214"/>
                  </a:lnTo>
                  <a:lnTo>
                    <a:pt x="50494" y="113107"/>
                  </a:lnTo>
                  <a:lnTo>
                    <a:pt x="135324" y="0"/>
                  </a:lnTo>
                  <a:lnTo>
                    <a:pt x="84830" y="0"/>
                  </a:lnTo>
                  <a:lnTo>
                    <a:pt x="0" y="113107"/>
                  </a:lnTo>
                  <a:close/>
                </a:path>
              </a:pathLst>
            </a:custGeom>
            <a:solidFill>
              <a:schemeClr val="tx1"/>
            </a:solidFill>
            <a:ln w="3969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AAE6DE0-F9AB-B30F-78B0-8A9121E11FB9}"/>
              </a:ext>
            </a:extLst>
          </p:cNvPr>
          <p:cNvSpPr txBox="1"/>
          <p:nvPr/>
        </p:nvSpPr>
        <p:spPr>
          <a:xfrm>
            <a:off x="7330030" y="3641725"/>
            <a:ext cx="728502" cy="295275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r>
              <a:rPr lang="en-GB" sz="1400" b="1"/>
              <a:t>Origin	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0BE881-529A-DEBA-C181-F9AE21637F77}"/>
              </a:ext>
            </a:extLst>
          </p:cNvPr>
          <p:cNvSpPr txBox="1"/>
          <p:nvPr/>
        </p:nvSpPr>
        <p:spPr>
          <a:xfrm>
            <a:off x="8511879" y="3641725"/>
            <a:ext cx="1119484" cy="295275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r>
              <a:rPr lang="en-GB" sz="1400" b="1"/>
              <a:t>Destination	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80D8A267-25BD-2F26-E91A-5E6976A06157}"/>
              </a:ext>
            </a:extLst>
          </p:cNvPr>
          <p:cNvSpPr txBox="1">
            <a:spLocks/>
          </p:cNvSpPr>
          <p:nvPr/>
        </p:nvSpPr>
        <p:spPr>
          <a:xfrm>
            <a:off x="9885363" y="3643313"/>
            <a:ext cx="863600" cy="292100"/>
          </a:xfrm>
          <a:prstGeom prst="rect">
            <a:avLst/>
          </a:prstGeom>
        </p:spPr>
        <p:txBody>
          <a:bodyPr/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YoY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60707E08-79EC-E9C5-7CEC-E5A4B228768E}"/>
              </a:ext>
            </a:extLst>
          </p:cNvPr>
          <p:cNvSpPr txBox="1">
            <a:spLocks/>
          </p:cNvSpPr>
          <p:nvPr/>
        </p:nvSpPr>
        <p:spPr>
          <a:xfrm>
            <a:off x="9885363" y="2034829"/>
            <a:ext cx="863600" cy="292899"/>
          </a:xfrm>
          <a:prstGeom prst="rect">
            <a:avLst/>
          </a:prstGeom>
        </p:spPr>
        <p:txBody>
          <a:bodyPr/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YoY</a:t>
            </a:r>
          </a:p>
        </p:txBody>
      </p:sp>
      <p:graphicFrame>
        <p:nvGraphicFramePr>
          <p:cNvPr id="306" name="Chart 305">
            <a:extLst>
              <a:ext uri="{FF2B5EF4-FFF2-40B4-BE49-F238E27FC236}">
                <a16:creationId xmlns:a16="http://schemas.microsoft.com/office/drawing/2014/main" id="{31C2355C-8E3F-215F-CA53-A84D9628C01E}"/>
              </a:ext>
            </a:extLst>
          </p:cNvPr>
          <p:cNvGraphicFramePr/>
          <p:nvPr>
            <p:custDataLst>
              <p:tags r:id="rId31"/>
            </p:custDataLst>
          </p:nvPr>
        </p:nvGraphicFramePr>
        <p:xfrm>
          <a:off x="9805988" y="2303463"/>
          <a:ext cx="1311275" cy="78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7"/>
          </a:graphicData>
        </a:graphic>
      </p:graphicFrame>
      <p:sp>
        <p:nvSpPr>
          <p:cNvPr id="609" name="Text Placeholder 13">
            <a:extLst>
              <a:ext uri="{FF2B5EF4-FFF2-40B4-BE49-F238E27FC236}">
                <a16:creationId xmlns:a16="http://schemas.microsoft.com/office/drawing/2014/main" id="{11A837C2-DF7B-3FF1-6D62-727EA1DC171A}"/>
              </a:ext>
            </a:extLst>
          </p:cNvPr>
          <p:cNvSpPr txBox="1">
            <a:spLocks/>
          </p:cNvSpPr>
          <p:nvPr>
            <p:custDataLst>
              <p:tags r:id="rId32"/>
            </p:custDataLst>
          </p:nvPr>
        </p:nvSpPr>
        <p:spPr bwMode="gray">
          <a:xfrm>
            <a:off x="11060113" y="2398713"/>
            <a:ext cx="4984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1DF63703-BD29-44DA-AA70-33D391EB88B8}" type="datetime'''+''''''''''''''''1''''1''''''''''''6''%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+116%</a:t>
            </a:fld>
            <a:endParaRPr lang="en-US" sz="1200">
              <a:cs typeface="+mn-cs"/>
            </a:endParaRPr>
          </a:p>
        </p:txBody>
      </p:sp>
      <p:sp>
        <p:nvSpPr>
          <p:cNvPr id="985" name="Text Placeholder 13">
            <a:extLst>
              <a:ext uri="{FF2B5EF4-FFF2-40B4-BE49-F238E27FC236}">
                <a16:creationId xmlns:a16="http://schemas.microsoft.com/office/drawing/2014/main" id="{602C3E0E-47B9-AC5F-F66D-3EECA37CAD10}"/>
              </a:ext>
            </a:extLst>
          </p:cNvPr>
          <p:cNvSpPr txBox="1">
            <a:spLocks/>
          </p:cNvSpPr>
          <p:nvPr>
            <p:custDataLst>
              <p:tags r:id="rId33"/>
            </p:custDataLst>
          </p:nvPr>
        </p:nvSpPr>
        <p:spPr bwMode="gray">
          <a:xfrm>
            <a:off x="10606088" y="2605088"/>
            <a:ext cx="4127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108BB424-5386-41CD-96DC-CFA8B673C8B6}" type="datetime'+''7''''''''''''''0''''''''''''''%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+70%</a:t>
            </a:fld>
            <a:endParaRPr lang="en-US" sz="1200">
              <a:cs typeface="+mn-cs"/>
            </a:endParaRPr>
          </a:p>
        </p:txBody>
      </p:sp>
      <p:sp>
        <p:nvSpPr>
          <p:cNvPr id="56" name="Text Placeholder 13">
            <a:extLst>
              <a:ext uri="{FF2B5EF4-FFF2-40B4-BE49-F238E27FC236}">
                <a16:creationId xmlns:a16="http://schemas.microsoft.com/office/drawing/2014/main" id="{82FFEFA7-038C-428B-8BB7-3879EAF8B24C}"/>
              </a:ext>
            </a:extLst>
          </p:cNvPr>
          <p:cNvSpPr txBox="1">
            <a:spLocks/>
          </p:cNvSpPr>
          <p:nvPr>
            <p:custDataLst>
              <p:tags r:id="rId34"/>
            </p:custDataLst>
          </p:nvPr>
        </p:nvSpPr>
        <p:spPr bwMode="gray">
          <a:xfrm>
            <a:off x="10240963" y="2813050"/>
            <a:ext cx="4127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EC95EE1-35A3-4E4B-9168-0697683E04F3}" type="datetime'''''''''''''''''+''3''''3''''''''''%''''''''''''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+33%</a:t>
            </a:fld>
            <a:endParaRPr lang="en-US" sz="1200">
              <a:cs typeface="+mn-cs"/>
            </a:endParaRPr>
          </a:p>
        </p:txBody>
      </p:sp>
      <p:pic>
        <p:nvPicPr>
          <p:cNvPr id="33" name="Picture 32" descr="The success of the Xeneta Summit app - Invitado Visitor Management">
            <a:extLst>
              <a:ext uri="{FF2B5EF4-FFF2-40B4-BE49-F238E27FC236}">
                <a16:creationId xmlns:a16="http://schemas.microsoft.com/office/drawing/2014/main" id="{3F39323A-8817-6EB7-7FAB-4F5A6B5EA1DF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658474" y="3237104"/>
            <a:ext cx="772894" cy="16033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DA59E9F-F91C-6DD6-0CC7-CE92DC205778}"/>
              </a:ext>
            </a:extLst>
          </p:cNvPr>
          <p:cNvSpPr txBox="1"/>
          <p:nvPr/>
        </p:nvSpPr>
        <p:spPr>
          <a:xfrm>
            <a:off x="7343363" y="3203766"/>
            <a:ext cx="1168516" cy="27940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r>
              <a:rPr lang="en-US" sz="1200" i="1"/>
              <a:t>Yield (spot) changes per lane</a:t>
            </a: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96EACFBB-E59E-3657-D7CC-0FAF7EE4D66B}"/>
              </a:ext>
            </a:extLst>
          </p:cNvPr>
          <p:cNvSpPr txBox="1"/>
          <p:nvPr/>
        </p:nvSpPr>
        <p:spPr>
          <a:xfrm>
            <a:off x="-319489" y="2313542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ECEB558-738C-9EEF-2220-0603B22F959E}"/>
              </a:ext>
            </a:extLst>
          </p:cNvPr>
          <p:cNvCxnSpPr/>
          <p:nvPr>
            <p:custDataLst>
              <p:tags r:id="rId35"/>
            </p:custDataLst>
          </p:nvPr>
        </p:nvCxnSpPr>
        <p:spPr bwMode="gray">
          <a:xfrm>
            <a:off x="7292975" y="2470150"/>
            <a:ext cx="185738" cy="0"/>
          </a:xfrm>
          <a:prstGeom prst="line">
            <a:avLst/>
          </a:prstGeom>
          <a:ln w="28575" cap="rnd" cmpd="sng" algn="ctr">
            <a:solidFill>
              <a:srgbClr val="4C6C9C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6" name="Straight Connector 995">
            <a:extLst>
              <a:ext uri="{FF2B5EF4-FFF2-40B4-BE49-F238E27FC236}">
                <a16:creationId xmlns:a16="http://schemas.microsoft.com/office/drawing/2014/main" id="{8B82DB18-4AA0-A018-AD86-ED5317E0E09A}"/>
              </a:ext>
            </a:extLst>
          </p:cNvPr>
          <p:cNvCxnSpPr/>
          <p:nvPr>
            <p:custDataLst>
              <p:tags r:id="rId36"/>
            </p:custDataLst>
          </p:nvPr>
        </p:nvCxnSpPr>
        <p:spPr bwMode="gray">
          <a:xfrm>
            <a:off x="7292975" y="2703513"/>
            <a:ext cx="185738" cy="0"/>
          </a:xfrm>
          <a:prstGeom prst="line">
            <a:avLst/>
          </a:prstGeom>
          <a:ln w="28575" cap="rnd" cmpd="sng" algn="ctr">
            <a:solidFill>
              <a:srgbClr val="A9C9D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0A5E392-E414-D445-0119-2A47EF770BAF}"/>
              </a:ext>
            </a:extLst>
          </p:cNvPr>
          <p:cNvCxnSpPr/>
          <p:nvPr>
            <p:custDataLst>
              <p:tags r:id="rId37"/>
            </p:custDataLst>
          </p:nvPr>
        </p:nvCxnSpPr>
        <p:spPr bwMode="gray">
          <a:xfrm>
            <a:off x="7292975" y="2936875"/>
            <a:ext cx="185738" cy="0"/>
          </a:xfrm>
          <a:prstGeom prst="line">
            <a:avLst/>
          </a:prstGeom>
          <a:ln w="28575" cap="rnd" cmpd="sng" algn="ctr">
            <a:solidFill>
              <a:srgbClr val="91909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C2ECF8CA-6FBE-210F-B620-3A1AB46BC8BC}"/>
              </a:ext>
            </a:extLst>
          </p:cNvPr>
          <p:cNvSpPr txBox="1">
            <a:spLocks/>
          </p:cNvSpPr>
          <p:nvPr>
            <p:custDataLst>
              <p:tags r:id="rId38"/>
            </p:custDataLst>
          </p:nvPr>
        </p:nvSpPr>
        <p:spPr bwMode="auto">
          <a:xfrm>
            <a:off x="7543800" y="2386013"/>
            <a:ext cx="8794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0389E5AA-B164-42B8-8D38-C0426EF4ECC8}" type="datetime'J''et'''' ''''fu''''''''''''''e''''''''l''''''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Jet fuel</a:t>
            </a:fld>
            <a:r>
              <a:rPr lang="en-US" altLang="en-US" sz="1200">
                <a:effectLst/>
                <a:cs typeface="+mn-cs"/>
              </a:rPr>
              <a:t> price</a:t>
            </a:r>
            <a:endParaRPr lang="en-US" sz="1200">
              <a:cs typeface="+mn-cs"/>
            </a:endParaRPr>
          </a:p>
        </p:txBody>
      </p:sp>
      <p:sp>
        <p:nvSpPr>
          <p:cNvPr id="993" name="Text Placeholder 13">
            <a:extLst>
              <a:ext uri="{FF2B5EF4-FFF2-40B4-BE49-F238E27FC236}">
                <a16:creationId xmlns:a16="http://schemas.microsoft.com/office/drawing/2014/main" id="{108E617E-E125-2729-2701-A10FE9ED7065}"/>
              </a:ext>
            </a:extLst>
          </p:cNvPr>
          <p:cNvSpPr txBox="1">
            <a:spLocks/>
          </p:cNvSpPr>
          <p:nvPr>
            <p:custDataLst>
              <p:tags r:id="rId39"/>
            </p:custDataLst>
          </p:nvPr>
        </p:nvSpPr>
        <p:spPr bwMode="auto">
          <a:xfrm>
            <a:off x="7543800" y="2619375"/>
            <a:ext cx="3619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2105D850-5CAE-4233-A4F6-E9286911D821}" type="datetime'''''Br''''''''e''''''''''''n''''''''''''t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Brent</a:t>
            </a:fld>
            <a:endParaRPr lang="en-US" sz="1200">
              <a:cs typeface="+mn-cs"/>
            </a:endParaRPr>
          </a:p>
        </p:txBody>
      </p:sp>
      <p:sp>
        <p:nvSpPr>
          <p:cNvPr id="52" name="Text Placeholder 13">
            <a:extLst>
              <a:ext uri="{FF2B5EF4-FFF2-40B4-BE49-F238E27FC236}">
                <a16:creationId xmlns:a16="http://schemas.microsoft.com/office/drawing/2014/main" id="{9F7EBB52-9870-5840-738F-5AF20ABA5311}"/>
              </a:ext>
            </a:extLst>
          </p:cNvPr>
          <p:cNvSpPr txBox="1">
            <a:spLocks/>
          </p:cNvSpPr>
          <p:nvPr>
            <p:custDataLst>
              <p:tags r:id="rId40"/>
            </p:custDataLst>
          </p:nvPr>
        </p:nvSpPr>
        <p:spPr bwMode="auto">
          <a:xfrm>
            <a:off x="7543800" y="2852738"/>
            <a:ext cx="9747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6FC4D51A-7220-4A84-83C4-C612C51276C8}" type="datetime'''''Y''''i''''''''''''''''''''''''e''''ld'''">
              <a:rPr lang="en-US" altLang="en-US" sz="1200" smtClean="0">
                <a:cs typeface="+mn-cs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Yield</a:t>
            </a:fld>
            <a:r>
              <a:rPr lang="en-US" altLang="en-US" sz="1200">
                <a:effectLst/>
                <a:cs typeface="+mn-cs"/>
              </a:rPr>
              <a:t> spot rate</a:t>
            </a:r>
            <a:endParaRPr lang="en-US" sz="1200">
              <a:cs typeface="+mn-cs"/>
            </a:endParaRPr>
          </a:p>
        </p:txBody>
      </p:sp>
      <p:sp>
        <p:nvSpPr>
          <p:cNvPr id="607" name="TextBox 606">
            <a:extLst>
              <a:ext uri="{FF2B5EF4-FFF2-40B4-BE49-F238E27FC236}">
                <a16:creationId xmlns:a16="http://schemas.microsoft.com/office/drawing/2014/main" id="{86F0CAF5-1401-0670-4378-3AA5E24DA5C4}"/>
              </a:ext>
            </a:extLst>
          </p:cNvPr>
          <p:cNvSpPr txBox="1"/>
          <p:nvPr/>
        </p:nvSpPr>
        <p:spPr>
          <a:xfrm>
            <a:off x="12545568" y="3547872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8C26253-CA6B-4B7C-3253-1ADFD0B53152}"/>
              </a:ext>
            </a:extLst>
          </p:cNvPr>
          <p:cNvSpPr txBox="1"/>
          <p:nvPr/>
        </p:nvSpPr>
        <p:spPr>
          <a:xfrm>
            <a:off x="12951725" y="4926842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0034464E-9C50-0D8C-70A3-4B20FC825968}"/>
              </a:ext>
            </a:extLst>
          </p:cNvPr>
          <p:cNvSpPr txBox="1"/>
          <p:nvPr/>
        </p:nvSpPr>
        <p:spPr>
          <a:xfrm>
            <a:off x="12966700" y="410210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B9F303AA-37C0-DEDB-FC9F-6DC9EE1981CD}"/>
              </a:ext>
            </a:extLst>
          </p:cNvPr>
          <p:cNvSpPr txBox="1"/>
          <p:nvPr/>
        </p:nvSpPr>
        <p:spPr>
          <a:xfrm>
            <a:off x="-491490" y="469773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2E9EB8-B70F-FD7B-16FB-51B48AA6FA49}"/>
              </a:ext>
            </a:extLst>
          </p:cNvPr>
          <p:cNvSpPr/>
          <p:nvPr/>
        </p:nvSpPr>
        <p:spPr>
          <a:xfrm>
            <a:off x="7385844" y="6952820"/>
            <a:ext cx="2569713" cy="5396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/>
              <a:t>Voice over fuel availability trends 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67DA23-6264-3B84-F850-91E7FD2BC034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</p:spTree>
    <p:extLst>
      <p:ext uri="{BB962C8B-B14F-4D97-AF65-F5344CB8AC3E}">
        <p14:creationId xmlns:p14="http://schemas.microsoft.com/office/powerpoint/2010/main" val="496249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48126-9B5E-9EB4-04A7-6BBA59D45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8A7464D-45E6-F3E3-4D41-29A9ACA427A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98730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5" imgW="606" imgH="608" progId="TCLayout.ActiveDocument.1">
                  <p:embed/>
                </p:oleObj>
              </mc:Choice>
              <mc:Fallback>
                <p:oleObj name="think-cell Slide" r:id="rId35" imgW="606" imgH="60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8A7464D-45E6-F3E3-4D41-29A9ACA427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1" name="Rectangle 370">
            <a:extLst>
              <a:ext uri="{FF2B5EF4-FFF2-40B4-BE49-F238E27FC236}">
                <a16:creationId xmlns:a16="http://schemas.microsoft.com/office/drawing/2014/main" id="{50736AAA-68FF-65FB-69FB-743E3B9640C4}"/>
              </a:ext>
            </a:extLst>
          </p:cNvPr>
          <p:cNvSpPr/>
          <p:nvPr/>
        </p:nvSpPr>
        <p:spPr>
          <a:xfrm>
            <a:off x="9708000" y="1900799"/>
            <a:ext cx="2484000" cy="4192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40000" tIns="216000" rIns="72000" bIns="36000" rtlCol="0" anchor="ctr"/>
          <a:lstStyle/>
          <a:p>
            <a:pPr algn="ctr"/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2800" b="1" dirty="0">
                <a:solidFill>
                  <a:schemeClr val="accent5"/>
                </a:solidFill>
              </a:rPr>
              <a:t>+7%</a:t>
            </a:r>
            <a:br>
              <a:rPr lang="en-US" sz="2800" b="1" dirty="0">
                <a:solidFill>
                  <a:schemeClr val="accent5"/>
                </a:solidFill>
              </a:rPr>
            </a:br>
            <a:r>
              <a:rPr lang="en-US" sz="1200" i="1" dirty="0">
                <a:solidFill>
                  <a:schemeClr val="accent5"/>
                </a:solidFill>
              </a:rPr>
              <a:t>Jan’26-Mar’26</a:t>
            </a:r>
            <a:endParaRPr lang="en-US" sz="2800" i="1" dirty="0">
              <a:solidFill>
                <a:schemeClr val="accent5"/>
              </a:solidFill>
            </a:endParaRPr>
          </a:p>
          <a:p>
            <a:pPr algn="ctr"/>
            <a:endParaRPr lang="en-US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4D734B-B92E-6987-849E-553D90BD876A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>
            <a:off x="6837363" y="2709863"/>
            <a:ext cx="395288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8C8D0C44-17F8-1747-0A0D-E4D24FF54AD7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9515475" y="2681288"/>
            <a:ext cx="395288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9" name="Straight Connector 338">
            <a:extLst>
              <a:ext uri="{FF2B5EF4-FFF2-40B4-BE49-F238E27FC236}">
                <a16:creationId xmlns:a16="http://schemas.microsoft.com/office/drawing/2014/main" id="{C4D2CBC6-1C4D-613B-C4A7-435120FACBE8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8621713" y="2667000"/>
            <a:ext cx="39687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3" name="Straight Connector 332">
            <a:extLst>
              <a:ext uri="{FF2B5EF4-FFF2-40B4-BE49-F238E27FC236}">
                <a16:creationId xmlns:a16="http://schemas.microsoft.com/office/drawing/2014/main" id="{A1FFC74C-3D93-EF6C-8687-B417A050CDF4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7729538" y="2655888"/>
            <a:ext cx="395288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56F951B9-57E5-08A6-0080-57703B00116E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5945188" y="2814638"/>
            <a:ext cx="395288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38F12D72-66F0-1EBE-2D2D-F70B018628BD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5051425" y="2978150"/>
            <a:ext cx="39687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2DAF91A7-827C-E657-1B8F-6D6A4A1D537A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4159250" y="3146425"/>
            <a:ext cx="395288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2BB37911-E524-DD53-80D5-DCC17DDC970D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3267075" y="3371850"/>
            <a:ext cx="395288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FF769A67-80E3-DB09-6653-FD4C037079DC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2374900" y="3746500"/>
            <a:ext cx="395288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D68D749D-1459-3527-6544-2A0AAC7775C9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1481138" y="4191000"/>
            <a:ext cx="39687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0187CA54-0C78-E6AF-765F-797A3027389D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8124825" y="2655888"/>
            <a:ext cx="496888" cy="11112"/>
          </a:xfrm>
          <a:prstGeom prst="rect">
            <a:avLst/>
          </a:prstGeom>
          <a:solidFill>
            <a:srgbClr val="E79A9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dirty="0" err="1"/>
          </a:p>
        </p:txBody>
      </p:sp>
      <p:graphicFrame>
        <p:nvGraphicFramePr>
          <p:cNvPr id="364" name="Chart 363">
            <a:extLst>
              <a:ext uri="{FF2B5EF4-FFF2-40B4-BE49-F238E27FC236}">
                <a16:creationId xmlns:a16="http://schemas.microsoft.com/office/drawing/2014/main" id="{43DDEC8B-58E3-D350-AAF0-A2C3C06B8D82}"/>
              </a:ext>
            </a:extLst>
          </p:cNvPr>
          <p:cNvGraphicFramePr/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274272997"/>
              </p:ext>
            </p:extLst>
          </p:nvPr>
        </p:nvGraphicFramePr>
        <p:xfrm>
          <a:off x="704850" y="2573338"/>
          <a:ext cx="9983788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7"/>
          </a:graphicData>
        </a:graphic>
      </p:graphicFrame>
      <p:sp>
        <p:nvSpPr>
          <p:cNvPr id="392" name="Text Placeholder 13">
            <a:extLst>
              <a:ext uri="{FF2B5EF4-FFF2-40B4-BE49-F238E27FC236}">
                <a16:creationId xmlns:a16="http://schemas.microsoft.com/office/drawing/2014/main" id="{A0E20F0F-B31F-365C-2AD5-D404E8849803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auto">
          <a:xfrm>
            <a:off x="9715500" y="5446713"/>
            <a:ext cx="88741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>
                <a:effectLst/>
                <a:ea typeface="+mn-ea"/>
                <a:cs typeface="+mn-cs"/>
              </a:rPr>
              <a:t>Total Growth</a:t>
            </a:r>
            <a:endParaRPr lang="en-US" sz="1200">
              <a:ea typeface="+mn-ea"/>
              <a:cs typeface="+mn-cs"/>
            </a:endParaRPr>
          </a:p>
        </p:txBody>
      </p:sp>
      <p:sp>
        <p:nvSpPr>
          <p:cNvPr id="386" name="Text Placeholder 13">
            <a:extLst>
              <a:ext uri="{FF2B5EF4-FFF2-40B4-BE49-F238E27FC236}">
                <a16:creationId xmlns:a16="http://schemas.microsoft.com/office/drawing/2014/main" id="{6770259B-D937-EB40-C43A-1CB3D20F3E4F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 bwMode="auto">
          <a:xfrm>
            <a:off x="7978775" y="5446713"/>
            <a:ext cx="787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8612D32-C707-453A-8EE5-30081200A2EA}" type="datetime'''''''He''alt''h ''''''''''''''''''c''''a''''''''r''''''e''''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Health care</a:t>
            </a:fld>
            <a:endParaRPr lang="en-US" sz="1200">
              <a:ea typeface="+mn-ea"/>
              <a:cs typeface="+mn-cs"/>
            </a:endParaRPr>
          </a:p>
        </p:txBody>
      </p:sp>
      <p:sp>
        <p:nvSpPr>
          <p:cNvPr id="388" name="Text Placeholder 13">
            <a:extLst>
              <a:ext uri="{FF2B5EF4-FFF2-40B4-BE49-F238E27FC236}">
                <a16:creationId xmlns:a16="http://schemas.microsoft.com/office/drawing/2014/main" id="{789029A9-8823-BFD4-CB55-333C600D431A}"/>
              </a:ext>
            </a:extLst>
          </p:cNvPr>
          <p:cNvSpPr txBox="1">
            <a:spLocks/>
          </p:cNvSpPr>
          <p:nvPr>
            <p:custDataLst>
              <p:tags r:id="rId16"/>
            </p:custDataLst>
          </p:nvPr>
        </p:nvSpPr>
        <p:spPr bwMode="auto">
          <a:xfrm>
            <a:off x="8863013" y="5446713"/>
            <a:ext cx="8080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1F2FF7C-0C88-4664-A4FA-19229F0670FF}" type="datetime'''''P''e''''''rish''ab''''''''''''''''''''''''''l''es''''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Perishables</a:t>
            </a:fld>
            <a:endParaRPr lang="en-US" sz="1200">
              <a:ea typeface="+mn-ea"/>
              <a:cs typeface="+mn-cs"/>
            </a:endParaRPr>
          </a:p>
        </p:txBody>
      </p:sp>
      <p:sp>
        <p:nvSpPr>
          <p:cNvPr id="382" name="Text Placeholder 13">
            <a:extLst>
              <a:ext uri="{FF2B5EF4-FFF2-40B4-BE49-F238E27FC236}">
                <a16:creationId xmlns:a16="http://schemas.microsoft.com/office/drawing/2014/main" id="{3B2CD5D1-CB48-52EA-01F9-BB03CEED8B3E}"/>
              </a:ext>
            </a:extLst>
          </p:cNvPr>
          <p:cNvSpPr txBox="1">
            <a:spLocks/>
          </p:cNvSpPr>
          <p:nvPr>
            <p:custDataLst>
              <p:tags r:id="rId17"/>
            </p:custDataLst>
          </p:nvPr>
        </p:nvSpPr>
        <p:spPr bwMode="auto">
          <a:xfrm>
            <a:off x="6288088" y="5446713"/>
            <a:ext cx="601663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8703417-127F-4031-B516-BA3CE0753D3A}" type="datetime'S''''pe''ci''''al ''''c''''''''at''''''''e''''gor''''y''''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Special category</a:t>
            </a:fld>
            <a:endParaRPr lang="en-US" sz="1200" dirty="0">
              <a:ea typeface="+mn-ea"/>
              <a:cs typeface="+mn-cs"/>
            </a:endParaRPr>
          </a:p>
        </p:txBody>
      </p:sp>
      <p:sp>
        <p:nvSpPr>
          <p:cNvPr id="352" name="Text Placeholder 13">
            <a:extLst>
              <a:ext uri="{FF2B5EF4-FFF2-40B4-BE49-F238E27FC236}">
                <a16:creationId xmlns:a16="http://schemas.microsoft.com/office/drawing/2014/main" id="{FBD86D52-CA35-B9D9-100B-C7219228043B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 bwMode="gray">
          <a:xfrm>
            <a:off x="6411913" y="2655888"/>
            <a:ext cx="352425" cy="212725"/>
          </a:xfrm>
          <a:prstGeom prst="rect">
            <a:avLst/>
          </a:prstGeom>
          <a:solidFill>
            <a:srgbClr val="A9C9D6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1AB3618-75BD-4FB4-96A7-3B4AEC05E22B}" type="datetime'''+''''''''''''''''''''''2''''''''''''''''''3'''''''">
              <a:rPr lang="en-US" altLang="en-US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+23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381" name="Text Placeholder 13">
            <a:extLst>
              <a:ext uri="{FF2B5EF4-FFF2-40B4-BE49-F238E27FC236}">
                <a16:creationId xmlns:a16="http://schemas.microsoft.com/office/drawing/2014/main" id="{E9B56564-3FB3-B2B7-5101-598EFFFBD731}"/>
              </a:ext>
            </a:extLst>
          </p:cNvPr>
          <p:cNvSpPr txBox="1">
            <a:spLocks/>
          </p:cNvSpPr>
          <p:nvPr>
            <p:custDataLst>
              <p:tags r:id="rId19"/>
            </p:custDataLst>
          </p:nvPr>
        </p:nvSpPr>
        <p:spPr bwMode="auto">
          <a:xfrm>
            <a:off x="5340350" y="5446713"/>
            <a:ext cx="712788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55E8182-AFA6-41A9-A8A1-23452852E0E3}" type="datetime'Co''''''''n''s''u''mer'' ''g''''oo''d''''''''''s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Consumer goods</a:t>
            </a:fld>
            <a:endParaRPr lang="en-US" sz="1200" dirty="0">
              <a:ea typeface="+mn-ea"/>
              <a:cs typeface="+mn-cs"/>
            </a:endParaRPr>
          </a:p>
        </p:txBody>
      </p:sp>
      <p:sp>
        <p:nvSpPr>
          <p:cNvPr id="349" name="Text Placeholder 13">
            <a:extLst>
              <a:ext uri="{FF2B5EF4-FFF2-40B4-BE49-F238E27FC236}">
                <a16:creationId xmlns:a16="http://schemas.microsoft.com/office/drawing/2014/main" id="{A1818B28-CAD4-65DA-6C12-BCE818158601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 bwMode="gray">
          <a:xfrm>
            <a:off x="5519738" y="2789238"/>
            <a:ext cx="352425" cy="212725"/>
          </a:xfrm>
          <a:prstGeom prst="rect">
            <a:avLst/>
          </a:prstGeom>
          <a:solidFill>
            <a:srgbClr val="A9C9D6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8B97BBA-41A3-40D9-A004-BAEFA3046FF5}" type="datetime'''''''''''''''''+''''''''''3''''''''''''6'''''''''''''''''''''">
              <a:rPr lang="en-US" altLang="en-US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+36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380" name="Text Placeholder 13">
            <a:extLst>
              <a:ext uri="{FF2B5EF4-FFF2-40B4-BE49-F238E27FC236}">
                <a16:creationId xmlns:a16="http://schemas.microsoft.com/office/drawing/2014/main" id="{5555AB89-EF7B-2246-DA3B-91184B548A67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 bwMode="auto">
          <a:xfrm>
            <a:off x="4440238" y="5446713"/>
            <a:ext cx="7239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724A26A-98FC-4793-8FB0-2AB24D5BC424}" type="datetime'''''''C''''h''''''e''''''''mica''''''l''s''''''''''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Chemicals</a:t>
            </a:fld>
            <a:endParaRPr lang="en-US" sz="1200" dirty="0">
              <a:ea typeface="+mn-ea"/>
              <a:cs typeface="+mn-cs"/>
            </a:endParaRPr>
          </a:p>
        </p:txBody>
      </p:sp>
      <p:sp>
        <p:nvSpPr>
          <p:cNvPr id="347" name="Text Placeholder 13">
            <a:extLst>
              <a:ext uri="{FF2B5EF4-FFF2-40B4-BE49-F238E27FC236}">
                <a16:creationId xmlns:a16="http://schemas.microsoft.com/office/drawing/2014/main" id="{689307F3-7996-92CD-2824-F621E667DE5B}"/>
              </a:ext>
            </a:extLst>
          </p:cNvPr>
          <p:cNvSpPr txBox="1">
            <a:spLocks/>
          </p:cNvSpPr>
          <p:nvPr>
            <p:custDataLst>
              <p:tags r:id="rId22"/>
            </p:custDataLst>
          </p:nvPr>
        </p:nvSpPr>
        <p:spPr bwMode="gray">
          <a:xfrm>
            <a:off x="4625975" y="2955925"/>
            <a:ext cx="352425" cy="212725"/>
          </a:xfrm>
          <a:prstGeom prst="rect">
            <a:avLst/>
          </a:prstGeom>
          <a:solidFill>
            <a:srgbClr val="A9C9D6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1F66242-3A51-4B4A-A294-F120F3D028C8}" type="datetime'''+''''''''''3''''''''''''''''''''''7'''''''">
              <a:rPr lang="en-US" altLang="en-US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+37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379" name="Text Placeholder 13">
            <a:extLst>
              <a:ext uri="{FF2B5EF4-FFF2-40B4-BE49-F238E27FC236}">
                <a16:creationId xmlns:a16="http://schemas.microsoft.com/office/drawing/2014/main" id="{E68423AB-583D-3DBC-7A4F-A815CADD2C09}"/>
              </a:ext>
            </a:extLst>
          </p:cNvPr>
          <p:cNvSpPr txBox="1">
            <a:spLocks/>
          </p:cNvSpPr>
          <p:nvPr>
            <p:custDataLst>
              <p:tags r:id="rId23"/>
            </p:custDataLst>
          </p:nvPr>
        </p:nvSpPr>
        <p:spPr bwMode="auto">
          <a:xfrm>
            <a:off x="3475038" y="5446713"/>
            <a:ext cx="8699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A2E3216-5087-4DF3-980F-E13876B4860B}" type="datetime'''''''E-c''o''''m''m''''e''''''''''''''''''''rce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E-commerce</a:t>
            </a:fld>
            <a:endParaRPr lang="en-US" sz="1200" dirty="0">
              <a:ea typeface="+mn-ea"/>
              <a:cs typeface="+mn-cs"/>
            </a:endParaRPr>
          </a:p>
        </p:txBody>
      </p:sp>
      <p:sp>
        <p:nvSpPr>
          <p:cNvPr id="346" name="Text Placeholder 13">
            <a:extLst>
              <a:ext uri="{FF2B5EF4-FFF2-40B4-BE49-F238E27FC236}">
                <a16:creationId xmlns:a16="http://schemas.microsoft.com/office/drawing/2014/main" id="{4D06ACD4-D34E-E2B5-1634-1930710891A4}"/>
              </a:ext>
            </a:extLst>
          </p:cNvPr>
          <p:cNvSpPr txBox="1">
            <a:spLocks/>
          </p:cNvSpPr>
          <p:nvPr>
            <p:custDataLst>
              <p:tags r:id="rId24"/>
            </p:custDataLst>
          </p:nvPr>
        </p:nvSpPr>
        <p:spPr bwMode="gray">
          <a:xfrm>
            <a:off x="3733800" y="3152775"/>
            <a:ext cx="352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287F20A-1EDF-4959-82A6-03C42874ADEB}" type="datetime'+''''''5''''''''0'''''''''''''''''''''''''">
              <a:rPr lang="en-US" altLang="en-US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+50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378" name="Text Placeholder 13">
            <a:extLst>
              <a:ext uri="{FF2B5EF4-FFF2-40B4-BE49-F238E27FC236}">
                <a16:creationId xmlns:a16="http://schemas.microsoft.com/office/drawing/2014/main" id="{27B4C8D0-46A1-111E-6751-4857FF0B55FF}"/>
              </a:ext>
            </a:extLst>
          </p:cNvPr>
          <p:cNvSpPr txBox="1">
            <a:spLocks/>
          </p:cNvSpPr>
          <p:nvPr>
            <p:custDataLst>
              <p:tags r:id="rId25"/>
            </p:custDataLst>
          </p:nvPr>
        </p:nvSpPr>
        <p:spPr bwMode="auto">
          <a:xfrm>
            <a:off x="2695575" y="5446713"/>
            <a:ext cx="6445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D0E9A13-6001-4F33-80ED-A631BDC27808}" type="datetime'I''''''''n''''''''d''''''us''''''''''''''''''''t''''rial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Industrial</a:t>
            </a:fld>
            <a:endParaRPr lang="en-US" sz="1200">
              <a:ea typeface="+mn-ea"/>
              <a:cs typeface="+mn-cs"/>
            </a:endParaRPr>
          </a:p>
        </p:txBody>
      </p:sp>
      <p:sp>
        <p:nvSpPr>
          <p:cNvPr id="345" name="Text Placeholder 13">
            <a:extLst>
              <a:ext uri="{FF2B5EF4-FFF2-40B4-BE49-F238E27FC236}">
                <a16:creationId xmlns:a16="http://schemas.microsoft.com/office/drawing/2014/main" id="{32DDC1F5-7C5C-43BB-0A57-61E59E1593D1}"/>
              </a:ext>
            </a:extLst>
          </p:cNvPr>
          <p:cNvSpPr txBox="1">
            <a:spLocks/>
          </p:cNvSpPr>
          <p:nvPr>
            <p:custDataLst>
              <p:tags r:id="rId26"/>
            </p:custDataLst>
          </p:nvPr>
        </p:nvSpPr>
        <p:spPr bwMode="gray">
          <a:xfrm>
            <a:off x="2841625" y="3452813"/>
            <a:ext cx="352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8D4D06C-2D6D-4878-99C5-2EF293183774}" type="datetime'''+''''''''''''''''''''''8''''''''''''''''''3'''''''">
              <a:rPr lang="en-US" altLang="en-US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+83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C2BB9564-A541-1FA3-7EE8-4BD70DC48DA8}"/>
              </a:ext>
            </a:extLst>
          </p:cNvPr>
          <p:cNvSpPr txBox="1">
            <a:spLocks/>
          </p:cNvSpPr>
          <p:nvPr>
            <p:custDataLst>
              <p:tags r:id="rId27"/>
            </p:custDataLst>
          </p:nvPr>
        </p:nvSpPr>
        <p:spPr bwMode="gray">
          <a:xfrm>
            <a:off x="1057275" y="3952875"/>
            <a:ext cx="3508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023B99A-C124-452B-9A3D-751060936471}" type="datetime'2''''6''''''''''''''''''''''''''''''''''''6'''''''''''''''">
              <a:rPr lang="en-US" altLang="en-US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266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51" name="Text Placeholder 13">
            <a:extLst>
              <a:ext uri="{FF2B5EF4-FFF2-40B4-BE49-F238E27FC236}">
                <a16:creationId xmlns:a16="http://schemas.microsoft.com/office/drawing/2014/main" id="{7BD322AC-715A-2EEE-990B-60AA90CC3F33}"/>
              </a:ext>
            </a:extLst>
          </p:cNvPr>
          <p:cNvSpPr txBox="1">
            <a:spLocks/>
          </p:cNvSpPr>
          <p:nvPr>
            <p:custDataLst>
              <p:tags r:id="rId28"/>
            </p:custDataLst>
          </p:nvPr>
        </p:nvSpPr>
        <p:spPr bwMode="gray">
          <a:xfrm>
            <a:off x="9983788" y="2443163"/>
            <a:ext cx="3508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25BDE97-9AE0-49DB-9067-60438DDAB3D2}" type="datetime'''''''''''''''''''''''6''''''''''''''''''''0''0'''''">
              <a:rPr lang="en-US" altLang="en-US" smtClean="0"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600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375" name="Text Placeholder 13">
            <a:extLst>
              <a:ext uri="{FF2B5EF4-FFF2-40B4-BE49-F238E27FC236}">
                <a16:creationId xmlns:a16="http://schemas.microsoft.com/office/drawing/2014/main" id="{1C23EAB2-D0FD-3775-45FF-DAADE12A0DB8}"/>
              </a:ext>
            </a:extLst>
          </p:cNvPr>
          <p:cNvSpPr txBox="1">
            <a:spLocks/>
          </p:cNvSpPr>
          <p:nvPr>
            <p:custDataLst>
              <p:tags r:id="rId29"/>
            </p:custDataLst>
          </p:nvPr>
        </p:nvSpPr>
        <p:spPr bwMode="auto">
          <a:xfrm>
            <a:off x="1803400" y="5446713"/>
            <a:ext cx="646113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3FC3D49-18A4-43B8-AD65-016E28D20CB7}" type="datetime'Ra''w'''' ''''''''M''''''''''''''a''t''e''''ri''''al''s''''''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Raw Materials</a:t>
            </a:fld>
            <a:endParaRPr lang="en-US" sz="1200">
              <a:ea typeface="+mn-ea"/>
              <a:cs typeface="+mn-cs"/>
            </a:endParaRPr>
          </a:p>
        </p:txBody>
      </p:sp>
      <p:sp>
        <p:nvSpPr>
          <p:cNvPr id="344" name="Text Placeholder 13">
            <a:extLst>
              <a:ext uri="{FF2B5EF4-FFF2-40B4-BE49-F238E27FC236}">
                <a16:creationId xmlns:a16="http://schemas.microsoft.com/office/drawing/2014/main" id="{28E51E2C-9C8E-DC0E-599C-F5219E6270FD}"/>
              </a:ext>
            </a:extLst>
          </p:cNvPr>
          <p:cNvSpPr txBox="1">
            <a:spLocks/>
          </p:cNvSpPr>
          <p:nvPr>
            <p:custDataLst>
              <p:tags r:id="rId30"/>
            </p:custDataLst>
          </p:nvPr>
        </p:nvSpPr>
        <p:spPr bwMode="gray">
          <a:xfrm>
            <a:off x="1949450" y="3862388"/>
            <a:ext cx="352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ctr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8171BB8-72AE-434A-A331-98065BE77482}" type="datetime'+''''''''''''''''''''''9''''''''''''''''''''''8'''">
              <a:rPr lang="en-US" altLang="en-US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+98</a:t>
            </a:fld>
            <a:endParaRPr lang="en-US">
              <a:ea typeface="+mn-ea"/>
              <a:cs typeface="+mn-cs"/>
            </a:endParaRPr>
          </a:p>
        </p:txBody>
      </p:sp>
      <p:sp>
        <p:nvSpPr>
          <p:cNvPr id="355" name="Text Placeholder 13">
            <a:extLst>
              <a:ext uri="{FF2B5EF4-FFF2-40B4-BE49-F238E27FC236}">
                <a16:creationId xmlns:a16="http://schemas.microsoft.com/office/drawing/2014/main" id="{6C013C79-B064-E64A-BCDB-87047C0D0821}"/>
              </a:ext>
            </a:extLst>
          </p:cNvPr>
          <p:cNvSpPr txBox="1">
            <a:spLocks/>
          </p:cNvSpPr>
          <p:nvPr>
            <p:custDataLst>
              <p:tags r:id="rId31"/>
            </p:custDataLst>
          </p:nvPr>
        </p:nvSpPr>
        <p:spPr bwMode="auto">
          <a:xfrm>
            <a:off x="7288213" y="5446713"/>
            <a:ext cx="3841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br>
              <a:rPr lang="en-US" altLang="en-US" sz="1200" dirty="0">
                <a:ea typeface="+mn-ea"/>
                <a:cs typeface="+mn-cs"/>
              </a:rPr>
            </a:br>
            <a:fld id="{68BBA451-C195-4322-AC35-8FC44DE00B76}" type="datetime'''''''O''''''''''''''''''t''h''''''''''''''''er'''''">
              <a:rPr lang="en-US" altLang="en-US" sz="1200" smtClean="0"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Other</a:t>
            </a:fld>
            <a:endParaRPr lang="en-US" sz="1200" dirty="0">
              <a:ea typeface="+mn-ea"/>
              <a:cs typeface="+mn-cs"/>
            </a:endParaRPr>
          </a:p>
        </p:txBody>
      </p:sp>
      <p:sp>
        <p:nvSpPr>
          <p:cNvPr id="368" name="Text Placeholder 13">
            <a:extLst>
              <a:ext uri="{FF2B5EF4-FFF2-40B4-BE49-F238E27FC236}">
                <a16:creationId xmlns:a16="http://schemas.microsoft.com/office/drawing/2014/main" id="{64A5B5E9-F01F-780C-7285-EEB5040F646B}"/>
              </a:ext>
            </a:extLst>
          </p:cNvPr>
          <p:cNvSpPr txBox="1">
            <a:spLocks/>
          </p:cNvSpPr>
          <p:nvPr>
            <p:custDataLst>
              <p:tags r:id="rId32"/>
            </p:custDataLst>
          </p:nvPr>
        </p:nvSpPr>
        <p:spPr bwMode="auto">
          <a:xfrm>
            <a:off x="831850" y="5446713"/>
            <a:ext cx="8001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>
            <a:noAutofit/>
          </a:bodyPr>
          <a:lstStyle>
            <a:lvl1pPr marL="192088" indent="-1920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54013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Roboto" panose="02000000000000000000" pitchFamily="2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541338" indent="-1651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47688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GT Sectra Fine Md" panose="00000600000000000000" pitchFamily="50" charset="0"/>
                <a:cs typeface="Arial" panose="020B0604020202020204" pitchFamily="34" charset="0"/>
              </a:defRPr>
            </a:lvl4pPr>
            <a:lvl5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00" b="0" kern="1200" baseline="0">
                <a:solidFill>
                  <a:schemeClr val="tx1"/>
                </a:solidFill>
                <a:latin typeface="+mn-lt"/>
                <a:ea typeface="Graphik Medium" panose="020B0603030202060203" pitchFamily="34" charset="0"/>
                <a:cs typeface="Arial" panose="020B0604020202020204" pitchFamily="34" charset="0"/>
              </a:defRPr>
            </a:lvl5pPr>
            <a:lvl6pPr marL="3351263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0584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990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9225" indent="-304662" algn="l" defTabSz="121864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>
              <a:effectLst/>
              <a:ea typeface="+mn-ea"/>
              <a:cs typeface="+mn-cs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28CBD06-061D-4E6E-99BE-95062E8836B3}" type="datetime'''T''''''''e''c''''''''hn''''o''l''''o''''''''''g''y'''''''">
              <a:rPr lang="en-US" altLang="en-US" sz="1200" smtClean="0">
                <a:effectLst/>
                <a:ea typeface="+mn-ea"/>
                <a:cs typeface="+mn-cs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Technology</a:t>
            </a:fld>
            <a:endParaRPr lang="en-US" sz="1200" dirty="0"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3E6A9C-517A-9A1C-3EA8-80D9E9464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1DEC9B-B29C-476C-B409-066A15213313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6A858FE-BEE1-D8D6-86DA-0FE99CEB8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72000"/>
          <a:lstStyle/>
          <a:p>
            <a:r>
              <a:rPr lang="en-US" dirty="0">
                <a:solidFill>
                  <a:schemeClr val="accent1"/>
                </a:solidFill>
              </a:rPr>
              <a:t>Demand: </a:t>
            </a:r>
            <a:r>
              <a:rPr lang="en-US" dirty="0"/>
              <a:t>about half of this year’s demand growth is driven by tech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B28596AC-2560-6361-302B-C67143F957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Notes: 1) Year to date included January to March 2026, vs the same period last year</a:t>
            </a:r>
          </a:p>
          <a:p>
            <a:r>
              <a:rPr lang="en-US" dirty="0"/>
              <a:t>Source: Rotate Air Demand; Rotate Analysis (June 2026)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182DADF-9423-CE1F-3122-5EE41EFA9C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Thousand tonnes (%)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A9C43AF-1E5F-C0B3-1A23-A3AA9A945D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Air cargo demand growth by industry, 2026 YTD</a:t>
            </a:r>
            <a:r>
              <a:rPr lang="en-US" baseline="30000" dirty="0"/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F8D2BE-7020-875F-18F7-864DF13A9030}"/>
              </a:ext>
            </a:extLst>
          </p:cNvPr>
          <p:cNvSpPr txBox="1"/>
          <p:nvPr/>
        </p:nvSpPr>
        <p:spPr>
          <a:xfrm>
            <a:off x="1806766" y="6577070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/>
          </a:p>
        </p:txBody>
      </p:sp>
      <p:graphicFrame>
        <p:nvGraphicFramePr>
          <p:cNvPr id="394" name="Table 393">
            <a:extLst>
              <a:ext uri="{FF2B5EF4-FFF2-40B4-BE49-F238E27FC236}">
                <a16:creationId xmlns:a16="http://schemas.microsoft.com/office/drawing/2014/main" id="{D175A531-74FF-1EAB-02A3-861C4558F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359556"/>
              </p:ext>
            </p:extLst>
          </p:nvPr>
        </p:nvGraphicFramePr>
        <p:xfrm>
          <a:off x="2822781" y="-628368"/>
          <a:ext cx="8930864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3868">
                  <a:extLst>
                    <a:ext uri="{9D8B030D-6E8A-4147-A177-3AD203B41FA5}">
                      <a16:colId xmlns:a16="http://schemas.microsoft.com/office/drawing/2014/main" val="752097305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1585762187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754112122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3036529337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1179016162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4169295995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1407190296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3075080947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2301001131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2323615913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60824469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1304400951"/>
                    </a:ext>
                  </a:extLst>
                </a:gridCol>
                <a:gridCol w="705583">
                  <a:extLst>
                    <a:ext uri="{9D8B030D-6E8A-4147-A177-3AD203B41FA5}">
                      <a16:colId xmlns:a16="http://schemas.microsoft.com/office/drawing/2014/main" val="29158265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050" dirty="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-1%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618771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68E201E3-305F-A88A-0FE9-C303359AB38A}"/>
              </a:ext>
            </a:extLst>
          </p:cNvPr>
          <p:cNvSpPr txBox="1"/>
          <p:nvPr/>
        </p:nvSpPr>
        <p:spPr>
          <a:xfrm>
            <a:off x="-314325" y="4586288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 dirty="0"/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029350D1-0174-67F6-CC84-AABBF8CC4A90}"/>
              </a:ext>
            </a:extLst>
          </p:cNvPr>
          <p:cNvSpPr txBox="1"/>
          <p:nvPr/>
        </p:nvSpPr>
        <p:spPr>
          <a:xfrm>
            <a:off x="-629392" y="5510151"/>
            <a:ext cx="0" cy="0"/>
          </a:xfrm>
          <a:prstGeom prst="rect">
            <a:avLst/>
          </a:prstGeom>
          <a:noFill/>
        </p:spPr>
        <p:txBody>
          <a:bodyPr wrap="none" lIns="72000" tIns="36000" rIns="72000" bIns="36000" rtlCol="0">
            <a:noAutofit/>
          </a:bodyPr>
          <a:lstStyle/>
          <a:p>
            <a:pPr algn="l"/>
            <a:endParaRPr lang="en-US" sz="1200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E2FF2B42-41C7-6804-61CE-E95D268FEA77}"/>
              </a:ext>
            </a:extLst>
          </p:cNvPr>
          <p:cNvSpPr/>
          <p:nvPr/>
        </p:nvSpPr>
        <p:spPr>
          <a:xfrm>
            <a:off x="1634156" y="4545013"/>
            <a:ext cx="1466491" cy="562325"/>
          </a:xfrm>
          <a:prstGeom prst="rect">
            <a:avLst/>
          </a:prstGeom>
          <a:noFill/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r>
              <a:rPr lang="en-US" sz="1200" dirty="0">
                <a:solidFill>
                  <a:schemeClr val="bg2"/>
                </a:solidFill>
              </a:rPr>
              <a:t>For large part driven by data center components</a:t>
            </a:r>
          </a:p>
        </p:txBody>
      </p:sp>
      <p:cxnSp>
        <p:nvCxnSpPr>
          <p:cNvPr id="374" name="Straight Arrow Connector 373">
            <a:extLst>
              <a:ext uri="{FF2B5EF4-FFF2-40B4-BE49-F238E27FC236}">
                <a16:creationId xmlns:a16="http://schemas.microsoft.com/office/drawing/2014/main" id="{31456D55-3811-AF2C-0F62-444555839C6E}"/>
              </a:ext>
            </a:extLst>
          </p:cNvPr>
          <p:cNvCxnSpPr>
            <a:cxnSpLocks/>
          </p:cNvCxnSpPr>
          <p:nvPr/>
        </p:nvCxnSpPr>
        <p:spPr>
          <a:xfrm flipH="1">
            <a:off x="1356360" y="4818839"/>
            <a:ext cx="275590" cy="0"/>
          </a:xfrm>
          <a:prstGeom prst="straightConnector1">
            <a:avLst/>
          </a:prstGeom>
          <a:ln w="6350"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3" name="Rectangle 402">
            <a:extLst>
              <a:ext uri="{FF2B5EF4-FFF2-40B4-BE49-F238E27FC236}">
                <a16:creationId xmlns:a16="http://schemas.microsoft.com/office/drawing/2014/main" id="{0D43BA7B-4226-67FA-0B5C-3450B684434F}"/>
              </a:ext>
            </a:extLst>
          </p:cNvPr>
          <p:cNvSpPr/>
          <p:nvPr/>
        </p:nvSpPr>
        <p:spPr>
          <a:xfrm>
            <a:off x="3196846" y="3696741"/>
            <a:ext cx="1545994" cy="562325"/>
          </a:xfrm>
          <a:prstGeom prst="rect">
            <a:avLst/>
          </a:prstGeom>
          <a:noFill/>
          <a:ln w="9525">
            <a:noFill/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200" dirty="0">
                <a:solidFill>
                  <a:schemeClr val="bg2"/>
                </a:solidFill>
              </a:rPr>
              <a:t>Sustained strong </a:t>
            </a:r>
            <a:br>
              <a:rPr lang="en-US" sz="1200" dirty="0">
                <a:solidFill>
                  <a:schemeClr val="bg2"/>
                </a:solidFill>
              </a:rPr>
            </a:br>
            <a:r>
              <a:rPr lang="en-US" sz="1200" dirty="0">
                <a:solidFill>
                  <a:schemeClr val="bg2"/>
                </a:solidFill>
              </a:rPr>
              <a:t>e-commerce growth is slowing down </a:t>
            </a:r>
          </a:p>
        </p:txBody>
      </p:sp>
      <p:cxnSp>
        <p:nvCxnSpPr>
          <p:cNvPr id="404" name="Straight Arrow Connector 403">
            <a:extLst>
              <a:ext uri="{FF2B5EF4-FFF2-40B4-BE49-F238E27FC236}">
                <a16:creationId xmlns:a16="http://schemas.microsoft.com/office/drawing/2014/main" id="{FD9AEBF3-02B2-9F7C-598F-09E3D1357210}"/>
              </a:ext>
            </a:extLst>
          </p:cNvPr>
          <p:cNvCxnSpPr>
            <a:cxnSpLocks/>
          </p:cNvCxnSpPr>
          <p:nvPr/>
        </p:nvCxnSpPr>
        <p:spPr>
          <a:xfrm flipV="1">
            <a:off x="3966787" y="3382039"/>
            <a:ext cx="0" cy="283499"/>
          </a:xfrm>
          <a:prstGeom prst="straightConnector1">
            <a:avLst/>
          </a:prstGeom>
          <a:ln w="6350"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" name="Rectangle 408">
            <a:extLst>
              <a:ext uri="{FF2B5EF4-FFF2-40B4-BE49-F238E27FC236}">
                <a16:creationId xmlns:a16="http://schemas.microsoft.com/office/drawing/2014/main" id="{605005BD-310B-DF02-6C64-D426F80D9CFA}"/>
              </a:ext>
            </a:extLst>
          </p:cNvPr>
          <p:cNvSpPr/>
          <p:nvPr/>
        </p:nvSpPr>
        <p:spPr>
          <a:xfrm>
            <a:off x="10052242" y="6950680"/>
            <a:ext cx="2139758" cy="54179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600" dirty="0"/>
              <a:t>What does it mean??</a:t>
            </a:r>
          </a:p>
        </p:txBody>
      </p:sp>
    </p:spTree>
    <p:extLst>
      <p:ext uri="{BB962C8B-B14F-4D97-AF65-F5344CB8AC3E}">
        <p14:creationId xmlns:p14="http://schemas.microsoft.com/office/powerpoint/2010/main" val="27584182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THINKCELLPRESENTATIONDONOTDELETE" val="&lt;?xml version=&quot;1.0&quot; encoding=&quot;UTF-16&quot; standalone=&quot;yes&quot;?&gt;&lt;root reqver=&quot;32687&quot;&gt;&lt;version val=&quot;38685&quot;/&gt;&lt;CPresentation id=&quot;1&quot;&gt;&lt;m_precDefaultOrdinal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9&quot;&gt;&lt;elem m_fUsage=&quot;2.76228459900000000715E+00&quot;&gt;&lt;m_msothmcolidx val=&quot;0&quot;/&gt;&lt;m_rgb r=&quot;C8&quot; g=&quot;E4&quot; b=&quot;CA&quot;/&gt;&lt;/elem&gt;&lt;elem m_fUsage=&quot;2.62900000000000000355E+00&quot;&gt;&lt;m_msothmcolidx val=&quot;0&quot;/&gt;&lt;m_rgb r=&quot;E7&quot; g=&quot;9A&quot; b=&quot;96&quot;/&gt;&lt;/elem&gt;&lt;elem m_fUsage=&quot;1.65591145898518377066E+00&quot;&gt;&lt;m_msothmcolidx val=&quot;0&quot;/&gt;&lt;m_rgb r=&quot;54&quot; g=&quot;A8&quot; b=&quot;54&quot;/&gt;&lt;/elem&gt;&lt;elem m_fUsage=&quot;3.16866452293664946360E-01&quot;&gt;&lt;m_msothmcolidx val=&quot;0&quot;/&gt;&lt;m_rgb r=&quot;FF&quot; g=&quot;00&quot; b=&quot;00&quot;/&gt;&lt;/elem&gt;&lt;elem m_fUsage=&quot;3.13810596090000004654E-01&quot;&gt;&lt;m_msothmcolidx val=&quot;0&quot;/&gt;&lt;m_rgb r=&quot;C0&quot; g=&quot;00&quot; b=&quot;00&quot;/&gt;&lt;/elem&gt;&lt;elem m_fUsage=&quot;2.82429536480999998638E-01&quot;&gt;&lt;m_msothmcolidx val=&quot;0&quot;/&gt;&lt;m_rgb r=&quot;06&quot; g=&quot;73&quot; b=&quot;37&quot;/&gt;&lt;/elem&gt;&lt;elem m_fUsage=&quot;2.54186582832900132001E-01&quot;&gt;&lt;m_msothmcolidx val=&quot;0&quot;/&gt;&lt;m_rgb r=&quot;36&quot; g=&quot;4D&quot; b=&quot;6E&quot;/&gt;&lt;/elem&gt;&lt;elem m_fUsage=&quot;2.28767924549610063290E-01&quot;&gt;&lt;m_msothmcolidx val=&quot;0&quot;/&gt;&lt;m_rgb r=&quot;15&quot; g=&quot;97&quot; b=&quot;FE&quot;/&gt;&lt;/elem&gt;&lt;elem m_fUsage=&quot;2.05891132094649070838E-01&quot;&gt;&lt;m_msothmcolidx val=&quot;0&quot;/&gt;&lt;m_rgb r=&quot;FA&quot; g=&quot;80&quot; b=&quot;00&quot;/&gt;&lt;/elem&gt;&lt;/m_vecMRU&gt;&lt;/m_mruColor&gt;&lt;m_eweekdayFirstOfWeek val=&quot;1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xqw3AFoM4TWL458Ydjc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uzckjBVlcDjvGxU.byzz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KAeU7UhpXhQ.3td9wWb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5utT9_jXuMgKdLactSd0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zrsE5_KUu_8RTmTrZsr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nUo3CwXoLlHGFx1n46L7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gHKwHBGWyTVX4mZcc8ga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.5agCy50LnuZyQpHHcz4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uXeEm7Y6DG7u_LXzq96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Xyup2xlR3um6RxwO3w1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O3FI_YP6Fy.QryfWVquT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jPcd1lwqHN3wPOAPmTyt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wvA3z_XdqyOjVGP__waV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RgjRxpPeTAwL82XdgCID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hLAOxCU_JyPg5g4Lk0nP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_FpCEuEF76fki76dmGjP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mPqtytE90_ZcrWBR6CWu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.zKFZ2yrOHdRR8rpzi9J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VuQv4qDeARS1rIZ1JmOO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99HQYeMDoOgGY8XlF.Yi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_j9QQOB8eUY0LGTIMiiF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tKPaP68GKpTZvG38BjAF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B4ds7QIuDuDttni9avsX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to7pGdfTfnOfz_W_ODSK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HPBrkXlP3fpPMNi8pHBY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JIYkjoMLbfYDPegBXg.k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j25_qoXSaXhBQD76eCWC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TxuICpSejs5Io9LCCdG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gxEBtuoBlZY1xw4Jp7UP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Kd104rzX9hnMNOrADrz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BeKQO5IWQy2jjhmJ4wNl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Q1i9zT2izO1dVIgyG9_6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QEPnK3YhdlC_OFeBVVZj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czXbN3Qi2yNSDNl4WUqQ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a7AtqEjJRJNRPMS_qBat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.3JUqGt1mLHzdfUThqIr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f1TGenUo2mF1JqYxRKlZ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mVC3pzyVehnCbkYJ2HDe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3danN_k6BBwQYplh7TcU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_YztUv8_5TSM3dUldrKq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DgAsKeOin_tCpqIoc..a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0w30rMXYnfiEv7N5NPhT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blLss0cF6pysbXXjoylI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dSMBssrw_m7Jju._yu.L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cfoBnA6Yeq2dsD4Ko__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b0cH3WKegUGp9CqqrPA_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rnXQVUihx.UjgVsKVMHO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vzJHlLsOBcLaUSGtu6b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3XF5NEta_WM3cLxxuRj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RrACpHNHg0Q34ERKzImb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QmN1SOTJYQ_TKU3NMHVFg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xKNnxuyhtJKjWqZeDNGg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or6mapeTZuUBKdbifHt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sA6yFLYXhc15srlnmdu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nNGf2q4SCSHKjUO8XKKC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udI3QhwRg0VvhY6SKpM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5sLlmal08eLFhAe30Wj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C99GBj77lX.92xfgdDXT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B552OxIBsSqOP.2Gp9VS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PzGAuoHpzM8WvZDtoTin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eANgSOeQCQKccn94s6a_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34WQMM8WE.5hNyt41Kjw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2txtrch5GVG8xltS10QwQ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XOQkQjRKVE5qZ0bTRH9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8XVYgIC0dFNHsPiU9J0I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Qq23TLrLOO4B5ZVj1nv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TNJ.lx4xB0aqQqWtgcZ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zhnbsxXzuKZ4BIbYaYNB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K3_nLrufI9dnM8cz8wQ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VVjGRExm4DL8HxWllrGqw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BUoL3qMUUee6O2F4zTKw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Q._aG9tDyZfQdrOss5K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biiEsNic2rzq8ayvpgpXA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M5MqG2KYRG4ZouLY_KUH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POSvKHWtAMGUcvhLcew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98aLnVE6cDcoXH6TFsT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uAlyRmdN8LkXOYiiRA_W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dS173J1Ww_qUbYLFozZJ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wxwjXrcBDwkiTSl2Uvai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qYrxg0VPkNl1HhXVnDdEw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JT2AodVjMPsC324rS85U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RkZLNeGR50yZUG9QGIGA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Gcs2sbu3qXvC2YHB857Vg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kQEFf9r0fXzFmpoXTNLog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4d64m1QRzyXHuZVIRA9S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ZmvTLR0WLe7zL9djSzVA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2bedjPC9d6IGdB80a_GZ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ImG21lPvAv41neH71Ld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sz0U9uNUqPSUHNVHIIKWQ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vWteSz58vLGFDizWTDsQ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YFgkgr0OPaasugowwLV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JWSojETyYmpn8M7mWXII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mcsKaaziLQIP8X6PQfpMg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O.1digoT4G.j7pnibbp4Q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46.E5qIhMmI0NYI1NwX6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A_mJzUKQT22675HTI7tZQ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1z9Bo58uHg_gxmIuE5q3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4MytCJlE2l5UE6Hro8bw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wmhUP55Dxar_ifq_czXQ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nAMTpLE31_qxVz9.2YUlQ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HYw_0l.2v.akp_4QByDA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0RnKXrCbpA8B_UHSvTqw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l4fCLmjURsqR1DbAp90R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uILAYl9XIVqziEYXOVG2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F0g94n1a_8ijjTjGTDYn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nNhwruZEcaYgcKQreSw3w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_7vz3YvgBE1Y5u0EfxkTQ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MZLHCCCtHqrkQ01KMv7MQ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h.Mhd._aqhtl9MkMJjyew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DN7p4JBfFshC7S_V_PQlw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1zcPpSTpm6oT0k8WSbuNw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EjXaCy_qB3bfgfd84Yf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MEWynhFSauFtmILefMqT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gIYf48KdxUhYDQO5Bb6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2_RCUGBlJOmAACRABTd2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1wxukZocc.0L0IP1F_p4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.sbegQocv_fvt7Eu_dhH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e3J31a1K1CvR5sQGDi3K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GW7Ply4OO6YH0ezOJ.k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eTP89i6BpL.znjTwxWg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T1mTKa2Ph6Sh6gS9Paw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xS.rgY7cfra9t4sKNjFm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I7vHrmDI6GSTjQiAHSi0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lrhXo5hx_iPb3BsEg90G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weYeVbsgIGXwCnO60TCC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iB4sPTJSAat79_.dl5iM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bWI2uTtpAc9eVapdZxw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yXGKL2rpmNy2LvcOiR95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qWWEe0eU5dJUdBz2pqMg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Db06BWQA.UVA0g5Akf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vdJ2h7p4zrX1A_Zt5C0F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paHkmsaE0OLIQbzhSyN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19ndDEpDebsy7KGwlPwx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sSnIIsj_1nJ7.bCGQSk5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XxRWV1otkudjagr88KlI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v1og4CjsASy2C6Gal2t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eR.09XdWFiu446M1BJ69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2cpiy5y49xUB0ccbfds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Xbxifdvtve83.D5I.zX_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YjuQdXCZIgktQEl_lo1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avfTYIP0jmTvb.bzfGlI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Gyv1dMYuzXMZa2mQyFvF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6.BjON08Ttc_c7olDhPM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izAoi4lfdx826UbPok6d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wm0lTFe1lYZfUZbNhFa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QmvnjgK931pYg4DAlxU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sVdOcd_jye_C.LyFzXm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LcpRRwjzIviGO7ncpYO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ABPh2an8VfPSiGoL_we7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cV_BL5HDncR4Uv94dCt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V9kq7RmhmN9vZ_F.21_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qbmAm7GREmUmlU9Vvp50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MH7df1t8n6GRCDL6ZKVc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I4QOb_FFWVqFBa187zq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XYqpwlPJt1iSS6ZkCKMo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MJhny2qlGuSCclDpq5xd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a8a5DTrXzVHHTG3MiSpy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RaeoLh.EmhFQIgwdDdMV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1c8nxO66Ku2iM4U_fEm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qistsXE6TAoEjsfvv8P5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55pJ8J.oUw4DrgAABASw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dIE_AQPmMGAvz6ghCnm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WNJk3I4GHkVZy9gc6JgO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UmJm.x69lhb_RlYwrX61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shj0fuGCWvMJQgLknTwd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RDCzSUSXdA8wLJkc9ytw"/>
</p:tagLst>
</file>

<file path=ppt/theme/theme1.xml><?xml version="1.0" encoding="utf-8"?>
<a:theme xmlns:a="http://schemas.openxmlformats.org/drawingml/2006/main" name="Rotate Red">
  <a:themeElements>
    <a:clrScheme name="Mixed #1">
      <a:dk1>
        <a:srgbClr val="111111"/>
      </a:dk1>
      <a:lt1>
        <a:srgbClr val="FFFFFF"/>
      </a:lt1>
      <a:dk2>
        <a:srgbClr val="F2EFF0"/>
      </a:dk2>
      <a:lt2>
        <a:srgbClr val="616160"/>
      </a:lt2>
      <a:accent1>
        <a:srgbClr val="EF483A"/>
      </a:accent1>
      <a:accent2>
        <a:srgbClr val="F08372"/>
      </a:accent2>
      <a:accent3>
        <a:srgbClr val="F8BB5A"/>
      </a:accent3>
      <a:accent4>
        <a:srgbClr val="293662"/>
      </a:accent4>
      <a:accent5>
        <a:srgbClr val="498196"/>
      </a:accent5>
      <a:accent6>
        <a:srgbClr val="71BC7A"/>
      </a:accent6>
      <a:hlink>
        <a:srgbClr val="0563C1"/>
      </a:hlink>
      <a:folHlink>
        <a:srgbClr val="551A8B"/>
      </a:folHlink>
    </a:clrScheme>
    <a:fontScheme name="Roboto standard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9525">
          <a:solidFill>
            <a:schemeClr val="tx1"/>
          </a:solidFill>
          <a:prstDash val="solid"/>
          <a:headEnd type="none" w="med" len="med"/>
          <a:tailEnd type="none" w="med" len="med"/>
        </a:ln>
      </a:spPr>
      <a:bodyPr lIns="72000" tIns="36000" rIns="72000" bIns="36000" rtlCol="0" anchor="ctr"/>
      <a:lstStyle>
        <a:defPPr algn="ctr">
          <a:defRPr sz="1200" dirty="0" err="1" smtClean="0"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36000" rIns="72000" bIns="36000" rtlCol="0">
        <a:noAutofit/>
      </a:bodyPr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5DF8976F-570C-EC4C-B8CC-08E42C725D25}" vid="{631229C0-D6C4-E144-8E19-1A07966832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ixed #1">
    <a:dk1>
      <a:srgbClr val="111111"/>
    </a:dk1>
    <a:lt1>
      <a:srgbClr val="FFFFFF"/>
    </a:lt1>
    <a:dk2>
      <a:srgbClr val="F2EFF0"/>
    </a:dk2>
    <a:lt2>
      <a:srgbClr val="616160"/>
    </a:lt2>
    <a:accent1>
      <a:srgbClr val="EF483A"/>
    </a:accent1>
    <a:accent2>
      <a:srgbClr val="F08372"/>
    </a:accent2>
    <a:accent3>
      <a:srgbClr val="F8BB5A"/>
    </a:accent3>
    <a:accent4>
      <a:srgbClr val="293662"/>
    </a:accent4>
    <a:accent5>
      <a:srgbClr val="498196"/>
    </a:accent5>
    <a:accent6>
      <a:srgbClr val="71BC7A"/>
    </a:accent6>
    <a:hlink>
      <a:srgbClr val="0563C1"/>
    </a:hlink>
    <a:folHlink>
      <a:srgbClr val="551A8B"/>
    </a:folHlink>
  </a:clrScheme>
</a:themeOverride>
</file>

<file path=ppt/theme/themeOverride2.xml><?xml version="1.0" encoding="utf-8"?>
<a:themeOverride xmlns:a="http://schemas.openxmlformats.org/drawingml/2006/main">
  <a:clrScheme name="Mixed #1">
    <a:dk1>
      <a:srgbClr val="111111"/>
    </a:dk1>
    <a:lt1>
      <a:srgbClr val="FFFFFF"/>
    </a:lt1>
    <a:dk2>
      <a:srgbClr val="F2EFF0"/>
    </a:dk2>
    <a:lt2>
      <a:srgbClr val="616160"/>
    </a:lt2>
    <a:accent1>
      <a:srgbClr val="EF483A"/>
    </a:accent1>
    <a:accent2>
      <a:srgbClr val="F08372"/>
    </a:accent2>
    <a:accent3>
      <a:srgbClr val="F8BB5A"/>
    </a:accent3>
    <a:accent4>
      <a:srgbClr val="293662"/>
    </a:accent4>
    <a:accent5>
      <a:srgbClr val="498196"/>
    </a:accent5>
    <a:accent6>
      <a:srgbClr val="71BC7A"/>
    </a:accent6>
    <a:hlink>
      <a:srgbClr val="0563C1"/>
    </a:hlink>
    <a:folHlink>
      <a:srgbClr val="551A8B"/>
    </a:folHlink>
  </a:clrScheme>
</a:themeOverride>
</file>

<file path=ppt/theme/themeOverride3.xml><?xml version="1.0" encoding="utf-8"?>
<a:themeOverride xmlns:a="http://schemas.openxmlformats.org/drawingml/2006/main">
  <a:clrScheme name="Mixed #1">
    <a:dk1>
      <a:srgbClr val="111111"/>
    </a:dk1>
    <a:lt1>
      <a:srgbClr val="FFFFFF"/>
    </a:lt1>
    <a:dk2>
      <a:srgbClr val="F2EFF0"/>
    </a:dk2>
    <a:lt2>
      <a:srgbClr val="616160"/>
    </a:lt2>
    <a:accent1>
      <a:srgbClr val="EF483A"/>
    </a:accent1>
    <a:accent2>
      <a:srgbClr val="F08372"/>
    </a:accent2>
    <a:accent3>
      <a:srgbClr val="F8BB5A"/>
    </a:accent3>
    <a:accent4>
      <a:srgbClr val="293662"/>
    </a:accent4>
    <a:accent5>
      <a:srgbClr val="498196"/>
    </a:accent5>
    <a:accent6>
      <a:srgbClr val="71BC7A"/>
    </a:accent6>
    <a:hlink>
      <a:srgbClr val="0563C1"/>
    </a:hlink>
    <a:folHlink>
      <a:srgbClr val="551A8B"/>
    </a:folHlink>
  </a:clr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0067E8E-56BF-4F42-84BB-9C30DD259A6F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320b883c-233f-4730-b5f3-eb7df1cd01e2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lcf76f155ced4ddcb4097134ff3c332f xmlns="05d65a08-68ae-400f-a5ac-6ad39be2a20e">
      <Terms xmlns="http://schemas.microsoft.com/office/infopath/2007/PartnerControls"/>
    </lcf76f155ced4ddcb4097134ff3c332f>
    <TaxCatchAll xmlns="9ba41cf9-02ac-475f-8cc7-64a3ad40029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0F21A395B4434E8A904B6CB3852895" ma:contentTypeVersion="17" ma:contentTypeDescription="Create a new document." ma:contentTypeScope="" ma:versionID="95841d6765779a70a7e386dea71e64f3">
  <xsd:schema xmlns:xsd="http://www.w3.org/2001/XMLSchema" xmlns:xs="http://www.w3.org/2001/XMLSchema" xmlns:p="http://schemas.microsoft.com/office/2006/metadata/properties" xmlns:ns2="05d65a08-68ae-400f-a5ac-6ad39be2a20e" xmlns:ns3="9ba41cf9-02ac-475f-8cc7-64a3ad40029c" targetNamespace="http://schemas.microsoft.com/office/2006/metadata/properties" ma:root="true" ma:fieldsID="5814db4c853c435ed61ff82d70e3c158" ns2:_="" ns3:_="">
    <xsd:import namespace="05d65a08-68ae-400f-a5ac-6ad39be2a20e"/>
    <xsd:import namespace="9ba41cf9-02ac-475f-8cc7-64a3ad4002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65a08-68ae-400f-a5ac-6ad39be2a2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9b3f6064-c78f-4892-a7fd-8d41b85f09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41cf9-02ac-475f-8cc7-64a3ad40029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72e40b8-624f-4fee-a0df-c44b4f69fbe1}" ma:internalName="TaxCatchAll" ma:showField="CatchAllData" ma:web="9ba41cf9-02ac-475f-8cc7-64a3ad400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5106E0-D273-44D1-B475-6BEE3DC4843F}">
  <ds:schemaRefs>
    <ds:schemaRef ds:uri="05d65a08-68ae-400f-a5ac-6ad39be2a20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9ba41cf9-02ac-475f-8cc7-64a3ad40029c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AB3BFCD-5559-42A7-A35D-A22B8766FAB8}">
  <ds:schemaRefs>
    <ds:schemaRef ds:uri="05d65a08-68ae-400f-a5ac-6ad39be2a20e"/>
    <ds:schemaRef ds:uri="9ba41cf9-02ac-475f-8cc7-64a3ad4002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0E4196F-157A-484D-BF2C-6D599FA3B6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Rotate Red</Template>
  <TotalTime>0</TotalTime>
  <Words>2553</Words>
  <Application>Microsoft Macintosh PowerPoint</Application>
  <PresentationFormat>Widescreen</PresentationFormat>
  <Paragraphs>497</Paragraphs>
  <Slides>19</Slides>
  <Notes>14</Notes>
  <HiddenSlides>4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Wingdings</vt:lpstr>
      <vt:lpstr>Roboto</vt:lpstr>
      <vt:lpstr>Arial Black</vt:lpstr>
      <vt:lpstr>Courier New</vt:lpstr>
      <vt:lpstr>Roboto Light</vt:lpstr>
      <vt:lpstr>System Font Regular</vt:lpstr>
      <vt:lpstr>Arial</vt:lpstr>
      <vt:lpstr>Calibri</vt:lpstr>
      <vt:lpstr>Roboto Black</vt:lpstr>
      <vt:lpstr>Roboto Medium</vt:lpstr>
      <vt:lpstr>Rotate Red</vt:lpstr>
      <vt:lpstr>think-cell Slide</vt:lpstr>
      <vt:lpstr>Market trends and outlook</vt:lpstr>
      <vt:lpstr>Thank you for inviting Rotate to Marrakech!</vt:lpstr>
      <vt:lpstr>Agenda</vt:lpstr>
      <vt:lpstr>Global demand &amp; capacity grew 30 months in a row before the ME conflict</vt:lpstr>
      <vt:lpstr>This global growth happened despite substantial market volatility</vt:lpstr>
      <vt:lpstr>ME conflict: the capacity recovery of Gulf airports has come a long way</vt:lpstr>
      <vt:lpstr>ME conflict: global capacity is at the same level as last year despite continuous disruptions</vt:lpstr>
      <vt:lpstr>Yield: global yields remain up +30% vs. last year, fuel prices up +116%</vt:lpstr>
      <vt:lpstr>Demand: about half of this year’s demand growth is driven by tech</vt:lpstr>
      <vt:lpstr>Cloud computing exports from Asia are growing exponentially </vt:lpstr>
      <vt:lpstr>Continued growth of Asia widenes imbalances on corridors</vt:lpstr>
      <vt:lpstr>Reminder: 2025 growth figures vary between market sources – heavily influenced by e-commerce, ACMI/charters, and the unit of measure</vt:lpstr>
      <vt:lpstr>Rotate helps you make  better commercial decisions</vt:lpstr>
      <vt:lpstr>We are Rotate</vt:lpstr>
      <vt:lpstr>We provide high-quality market data to global forwarders and airlines</vt:lpstr>
      <vt:lpstr>Market data that helps you make better commercial decisions</vt:lpstr>
      <vt:lpstr>Live Capacity by</vt:lpstr>
      <vt:lpstr>Air Demand by</vt:lpstr>
      <vt:lpstr>Rotate is a trusted sources across the industry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Ronald Veldman</dc:creator>
  <cp:lastModifiedBy>Ronald Veldman</cp:lastModifiedBy>
  <cp:revision>2</cp:revision>
  <cp:lastPrinted>2018-02-01T10:30:21Z</cp:lastPrinted>
  <dcterms:created xsi:type="dcterms:W3CDTF">2026-04-20T13:43:02Z</dcterms:created>
  <dcterms:modified xsi:type="dcterms:W3CDTF">2026-06-08T06:40:50Z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0x010100D90F21A395B4434E8A904B6CB3852895</vt:lpwstr>
  </property>
  <property fmtid="{D5CDD505-2E9C-101B-9397-08002B2CF9AE}" pid="3" name="MediaServiceImageTags">
    <vt:lpwstr/>
  </property>
</Properties>
</file>